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2" r:id="rId3"/>
    <p:sldId id="276" r:id="rId4"/>
    <p:sldId id="369" r:id="rId5"/>
    <p:sldId id="373" r:id="rId6"/>
    <p:sldId id="370" r:id="rId7"/>
    <p:sldId id="371" r:id="rId8"/>
    <p:sldId id="364" r:id="rId9"/>
    <p:sldId id="365" r:id="rId10"/>
    <p:sldId id="366" r:id="rId11"/>
    <p:sldId id="277" r:id="rId12"/>
    <p:sldId id="279" r:id="rId13"/>
    <p:sldId id="367" r:id="rId14"/>
    <p:sldId id="368" r:id="rId15"/>
    <p:sldId id="350" r:id="rId16"/>
    <p:sldId id="351" r:id="rId17"/>
    <p:sldId id="355" r:id="rId18"/>
    <p:sldId id="356" r:id="rId19"/>
    <p:sldId id="357" r:id="rId20"/>
    <p:sldId id="358" r:id="rId21"/>
    <p:sldId id="359" r:id="rId22"/>
    <p:sldId id="360" r:id="rId23"/>
    <p:sldId id="361" r:id="rId24"/>
    <p:sldId id="363" r:id="rId25"/>
    <p:sldId id="36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2" r:id="rId44"/>
    <p:sldId id="301" r:id="rId45"/>
    <p:sldId id="303" r:id="rId46"/>
    <p:sldId id="304" r:id="rId47"/>
    <p:sldId id="323" r:id="rId48"/>
    <p:sldId id="324" r:id="rId49"/>
    <p:sldId id="307" r:id="rId50"/>
    <p:sldId id="308" r:id="rId51"/>
    <p:sldId id="309" r:id="rId52"/>
    <p:sldId id="310" r:id="rId53"/>
    <p:sldId id="311" r:id="rId54"/>
    <p:sldId id="312" r:id="rId55"/>
    <p:sldId id="313" r:id="rId56"/>
    <p:sldId id="315" r:id="rId57"/>
    <p:sldId id="320" r:id="rId58"/>
    <p:sldId id="374" r:id="rId59"/>
    <p:sldId id="305" r:id="rId60"/>
    <p:sldId id="325" r:id="rId61"/>
    <p:sldId id="322" r:id="rId62"/>
    <p:sldId id="326" r:id="rId63"/>
    <p:sldId id="327" r:id="rId64"/>
    <p:sldId id="256" r:id="rId6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96"/>
    <a:srgbClr val="008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5" d="100"/>
          <a:sy n="115" d="100"/>
        </p:scale>
        <p:origin x="-80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36912"/>
            <a:ext cx="7772400" cy="1470025"/>
          </a:xfrm>
          <a:prstGeom prst="rect">
            <a:avLst/>
          </a:prstGeom>
        </p:spPr>
        <p:txBody>
          <a:bodyPr/>
          <a:lstStyle>
            <a:lvl1pPr>
              <a:defRPr>
                <a:solidFill>
                  <a:schemeClr val="bg1"/>
                </a:solidFill>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1600" y="4581128"/>
            <a:ext cx="6400800" cy="1057672"/>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46735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6624736" cy="504056"/>
          </a:xfrm>
          <a:prstGeom prst="rect">
            <a:avLst/>
          </a:prstGeom>
        </p:spPr>
        <p:txBody>
          <a:bodyPr>
            <a:noAutofit/>
          </a:bodyPr>
          <a:lstStyle>
            <a:lvl1pPr algn="l">
              <a:defRPr sz="2400">
                <a:solidFill>
                  <a:srgbClr val="008896"/>
                </a:solidFill>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124744"/>
            <a:ext cx="8229600" cy="54726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146692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124744"/>
            <a:ext cx="4038600" cy="5544616"/>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648200" y="1124744"/>
            <a:ext cx="4038600" cy="5544616"/>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9" name="8 Título"/>
          <p:cNvSpPr>
            <a:spLocks noGrp="1"/>
          </p:cNvSpPr>
          <p:nvPr>
            <p:ph type="title"/>
          </p:nvPr>
        </p:nvSpPr>
        <p:spPr>
          <a:xfrm>
            <a:off x="251520" y="188640"/>
            <a:ext cx="6696744" cy="418058"/>
          </a:xfrm>
          <a:prstGeom prst="rect">
            <a:avLst/>
          </a:prstGeom>
        </p:spPr>
        <p:txBody>
          <a:bodyPr/>
          <a:lstStyle>
            <a:lvl1pPr algn="l">
              <a:defRPr lang="es-ES" sz="2400" kern="1200" dirty="0" smtClean="0">
                <a:solidFill>
                  <a:srgbClr val="008896"/>
                </a:solidFill>
                <a:latin typeface="+mj-lt"/>
                <a:ea typeface="+mj-ea"/>
                <a:cs typeface="+mj-cs"/>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237091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6" name="5 Título"/>
          <p:cNvSpPr>
            <a:spLocks noGrp="1"/>
          </p:cNvSpPr>
          <p:nvPr>
            <p:ph type="title"/>
          </p:nvPr>
        </p:nvSpPr>
        <p:spPr>
          <a:xfrm>
            <a:off x="251520" y="188640"/>
            <a:ext cx="8229600" cy="418058"/>
          </a:xfrm>
          <a:prstGeom prst="rect">
            <a:avLst/>
          </a:prstGeom>
        </p:spPr>
        <p:txBody>
          <a:bodyPr/>
          <a:lstStyle>
            <a:lvl1pPr algn="l">
              <a:defRPr lang="es-ES" sz="2400" kern="1200" dirty="0" smtClean="0">
                <a:solidFill>
                  <a:srgbClr val="008896"/>
                </a:solidFill>
                <a:latin typeface="+mj-lt"/>
                <a:ea typeface="+mj-ea"/>
                <a:cs typeface="+mj-cs"/>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69929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5050" y="1124744"/>
            <a:ext cx="5111750" cy="5472608"/>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texto"/>
          <p:cNvSpPr>
            <a:spLocks noGrp="1"/>
          </p:cNvSpPr>
          <p:nvPr>
            <p:ph type="body" sz="half" idx="2"/>
          </p:nvPr>
        </p:nvSpPr>
        <p:spPr>
          <a:xfrm>
            <a:off x="457200" y="1124744"/>
            <a:ext cx="3008313" cy="5472608"/>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8" name="1 Título"/>
          <p:cNvSpPr>
            <a:spLocks noGrp="1"/>
          </p:cNvSpPr>
          <p:nvPr>
            <p:ph type="title"/>
          </p:nvPr>
        </p:nvSpPr>
        <p:spPr>
          <a:xfrm>
            <a:off x="251520" y="188640"/>
            <a:ext cx="6624736" cy="504056"/>
          </a:xfrm>
          <a:prstGeom prst="rect">
            <a:avLst/>
          </a:prstGeom>
        </p:spPr>
        <p:txBody>
          <a:bodyPr>
            <a:noAutofit/>
          </a:bodyPr>
          <a:lstStyle>
            <a:lvl1pPr>
              <a:defRPr sz="2400">
                <a:solidFill>
                  <a:srgbClr val="008896"/>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97456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1792288" y="1052735"/>
            <a:ext cx="5486400" cy="36748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63688" y="4797152"/>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8 Título"/>
          <p:cNvSpPr>
            <a:spLocks noGrp="1"/>
          </p:cNvSpPr>
          <p:nvPr>
            <p:ph type="title"/>
          </p:nvPr>
        </p:nvSpPr>
        <p:spPr>
          <a:xfrm>
            <a:off x="251520" y="188640"/>
            <a:ext cx="8229600" cy="490066"/>
          </a:xfrm>
          <a:prstGeom prst="rect">
            <a:avLst/>
          </a:prstGeom>
        </p:spPr>
        <p:txBody>
          <a:bodyPr/>
          <a:lstStyle>
            <a:lvl1pPr algn="l">
              <a:defRPr lang="es-ES" sz="2400" kern="1200" smtClean="0">
                <a:solidFill>
                  <a:srgbClr val="008896"/>
                </a:solidFill>
                <a:latin typeface="+mj-lt"/>
                <a:ea typeface="+mj-ea"/>
                <a:cs typeface="+mj-cs"/>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361321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2 Marcador de texto vertical"/>
          <p:cNvSpPr>
            <a:spLocks noGrp="1"/>
          </p:cNvSpPr>
          <p:nvPr>
            <p:ph type="body" orient="vert" idx="1"/>
          </p:nvPr>
        </p:nvSpPr>
        <p:spPr>
          <a:xfrm>
            <a:off x="457200" y="1052736"/>
            <a:ext cx="8229600" cy="547260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1 Título"/>
          <p:cNvSpPr>
            <a:spLocks noGrp="1"/>
          </p:cNvSpPr>
          <p:nvPr>
            <p:ph type="title"/>
          </p:nvPr>
        </p:nvSpPr>
        <p:spPr>
          <a:xfrm>
            <a:off x="251520" y="188640"/>
            <a:ext cx="6624736" cy="504056"/>
          </a:xfrm>
          <a:prstGeom prst="rect">
            <a:avLst/>
          </a:prstGeom>
        </p:spPr>
        <p:txBody>
          <a:bodyPr>
            <a:noAutofit/>
          </a:bodyPr>
          <a:lstStyle>
            <a:lvl1pPr algn="l">
              <a:defRPr sz="2400">
                <a:solidFill>
                  <a:srgbClr val="008896"/>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30841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235893"/>
            <a:ext cx="8229600" cy="528945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95683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57" r:id="rId6"/>
    <p:sldLayoutId id="2147483658"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76872"/>
            <a:ext cx="7772400" cy="1470025"/>
          </a:xfrm>
        </p:spPr>
        <p:txBody>
          <a:bodyPr/>
          <a:lstStyle/>
          <a:p>
            <a:r>
              <a:rPr lang="es-ES" sz="5400" dirty="0" smtClean="0">
                <a:ea typeface="Apex New Medium" pitchFamily="50" charset="0"/>
                <a:cs typeface="Arial" panose="020B0604020202020204" pitchFamily="34" charset="0"/>
              </a:rPr>
              <a:t>Transferencia de Conocimiento U-E:</a:t>
            </a:r>
            <a:br>
              <a:rPr lang="es-ES" sz="5400" dirty="0" smtClean="0">
                <a:ea typeface="Apex New Medium" pitchFamily="50" charset="0"/>
                <a:cs typeface="Arial" panose="020B0604020202020204" pitchFamily="34" charset="0"/>
              </a:rPr>
            </a:br>
            <a:r>
              <a:rPr lang="es-ES" sz="5400" dirty="0" smtClean="0">
                <a:ea typeface="Apex New Medium" pitchFamily="50" charset="0"/>
                <a:cs typeface="Arial" panose="020B0604020202020204" pitchFamily="34" charset="0"/>
              </a:rPr>
              <a:t>¿Misión Imposible?</a:t>
            </a:r>
            <a:endParaRPr lang="es-ES" sz="3200" dirty="0"/>
          </a:p>
        </p:txBody>
      </p:sp>
      <p:sp>
        <p:nvSpPr>
          <p:cNvPr id="3" name="2 Subtítulo"/>
          <p:cNvSpPr>
            <a:spLocks noGrp="1"/>
          </p:cNvSpPr>
          <p:nvPr>
            <p:ph type="subTitle" idx="1"/>
          </p:nvPr>
        </p:nvSpPr>
        <p:spPr>
          <a:xfrm>
            <a:off x="1371600" y="5179640"/>
            <a:ext cx="6400800" cy="1057672"/>
          </a:xfrm>
        </p:spPr>
        <p:txBody>
          <a:bodyPr>
            <a:normAutofit/>
          </a:bodyPr>
          <a:lstStyle/>
          <a:p>
            <a:r>
              <a:rPr lang="es-ES" dirty="0" smtClean="0">
                <a:ea typeface="Apex New Medium" pitchFamily="50" charset="0"/>
                <a:cs typeface="Arial" panose="020B0604020202020204" pitchFamily="34" charset="0"/>
              </a:rPr>
              <a:t>Jesús </a:t>
            </a:r>
            <a:r>
              <a:rPr lang="es-ES" dirty="0" err="1" smtClean="0">
                <a:ea typeface="Apex New Medium" pitchFamily="50" charset="0"/>
                <a:cs typeface="Arial" panose="020B0604020202020204" pitchFamily="34" charset="0"/>
              </a:rPr>
              <a:t>Banqueri</a:t>
            </a:r>
            <a:r>
              <a:rPr lang="es-ES" dirty="0" smtClean="0">
                <a:ea typeface="Apex New Medium" pitchFamily="50" charset="0"/>
                <a:cs typeface="Arial" panose="020B0604020202020204" pitchFamily="34" charset="0"/>
              </a:rPr>
              <a:t> </a:t>
            </a:r>
            <a:r>
              <a:rPr lang="es-ES" dirty="0" err="1" smtClean="0">
                <a:ea typeface="Apex New Medium" pitchFamily="50" charset="0"/>
                <a:cs typeface="Arial" panose="020B0604020202020204" pitchFamily="34" charset="0"/>
              </a:rPr>
              <a:t>Ozáez</a:t>
            </a:r>
            <a:endParaRPr lang="es-ES" dirty="0">
              <a:ea typeface="Apex New Medium" pitchFamily="50" charset="0"/>
              <a:cs typeface="Arial" panose="020B0604020202020204" pitchFamily="34" charset="0"/>
            </a:endParaRPr>
          </a:p>
          <a:p>
            <a:endParaRPr lang="es-ES" dirty="0"/>
          </a:p>
        </p:txBody>
      </p:sp>
    </p:spTree>
    <p:extLst>
      <p:ext uri="{BB962C8B-B14F-4D97-AF65-F5344CB8AC3E}">
        <p14:creationId xmlns:p14="http://schemas.microsoft.com/office/powerpoint/2010/main" val="1737982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Rectangle 3"/>
          <p:cNvSpPr txBox="1">
            <a:spLocks noChangeArrowheads="1"/>
          </p:cNvSpPr>
          <p:nvPr/>
        </p:nvSpPr>
        <p:spPr bwMode="auto">
          <a:xfrm>
            <a:off x="385763" y="1557338"/>
            <a:ext cx="8434387" cy="4535487"/>
          </a:xfrm>
          <a:prstGeom prst="rect">
            <a:avLst/>
          </a:prstGeom>
          <a:noFill/>
          <a:ln w="9525">
            <a:noFill/>
            <a:miter lim="800000"/>
            <a:headEnd/>
            <a:tailEnd/>
          </a:ln>
        </p:spPr>
        <p:txBody>
          <a:bodyPr/>
          <a:lstStyle/>
          <a:p>
            <a:pPr marL="457200" indent="-457200" algn="just">
              <a:lnSpc>
                <a:spcPct val="115000"/>
              </a:lnSpc>
              <a:spcBef>
                <a:spcPct val="20000"/>
              </a:spcBef>
              <a:buClr>
                <a:srgbClr val="4032F6"/>
              </a:buClr>
              <a:buSzPct val="90000"/>
              <a:defRPr/>
            </a:pPr>
            <a:r>
              <a:rPr lang="es-ES" sz="2000" b="1" kern="0" dirty="0">
                <a:solidFill>
                  <a:schemeClr val="bg1"/>
                </a:solidFill>
                <a:latin typeface="Arial Narrow" pitchFamily="34" charset="0"/>
              </a:rPr>
              <a:t>Otros elementos y herramientas</a:t>
            </a:r>
            <a:r>
              <a:rPr lang="es-ES" b="1" kern="0" dirty="0">
                <a:solidFill>
                  <a:schemeClr val="bg1"/>
                </a:solidFill>
                <a:latin typeface="Arial Narrow" pitchFamily="34" charset="0"/>
              </a:rPr>
              <a:t>:</a:t>
            </a:r>
          </a:p>
          <a:p>
            <a:pPr marL="800100" lvl="1" indent="-342900">
              <a:buFont typeface="+mj-lt"/>
              <a:buAutoNum type="arabicPeriod"/>
              <a:defRPr/>
            </a:pPr>
            <a:endParaRPr lang="es-ES" b="1" dirty="0">
              <a:solidFill>
                <a:schemeClr val="bg1"/>
              </a:solidFill>
              <a:latin typeface="Arial Narrow" pitchFamily="34" charset="0"/>
            </a:endParaRPr>
          </a:p>
          <a:p>
            <a:pPr marL="342900" indent="-342900" algn="just">
              <a:buFont typeface="+mj-lt"/>
              <a:buAutoNum type="arabicPeriod"/>
              <a:defRPr/>
            </a:pPr>
            <a:r>
              <a:rPr lang="es-ES" b="1" dirty="0">
                <a:solidFill>
                  <a:schemeClr val="bg1"/>
                </a:solidFill>
                <a:latin typeface="Arial Narrow" pitchFamily="34" charset="0"/>
              </a:rPr>
              <a:t>Los mecanismos de financiación:</a:t>
            </a:r>
          </a:p>
          <a:p>
            <a:pPr marL="342900" indent="15875" algn="just">
              <a:defRPr/>
            </a:pPr>
            <a:r>
              <a:rPr lang="es-ES" dirty="0">
                <a:solidFill>
                  <a:schemeClr val="bg1"/>
                </a:solidFill>
                <a:latin typeface="Arial Narrow" pitchFamily="34" charset="0"/>
              </a:rPr>
              <a:t>“</a:t>
            </a:r>
            <a:r>
              <a:rPr lang="es-ES" i="1" dirty="0">
                <a:solidFill>
                  <a:schemeClr val="bg1"/>
                </a:solidFill>
                <a:latin typeface="Arial Narrow" pitchFamily="34" charset="0"/>
              </a:rPr>
              <a:t>La capacidad de innovación de la Comunidad Europea depende en gran medida de la financiación de la innovación (…). La financiación es el obstáculo a la innovación más citado por las empresas, independientemente de su dimensión, en todos los países de la UE y prácticamente en todos los sectores</a:t>
            </a:r>
            <a:r>
              <a:rPr lang="es-ES" dirty="0">
                <a:solidFill>
                  <a:schemeClr val="bg1"/>
                </a:solidFill>
                <a:latin typeface="Arial Narrow" pitchFamily="34" charset="0"/>
              </a:rPr>
              <a:t>”</a:t>
            </a:r>
          </a:p>
          <a:p>
            <a:pPr marL="342900" indent="-342900" algn="just">
              <a:buFont typeface="+mj-lt"/>
              <a:buAutoNum type="arabicPeriod" startAt="2"/>
              <a:defRPr/>
            </a:pPr>
            <a:r>
              <a:rPr lang="es-ES" b="1" dirty="0">
                <a:solidFill>
                  <a:schemeClr val="bg1"/>
                </a:solidFill>
                <a:latin typeface="Arial Narrow" pitchFamily="34" charset="0"/>
              </a:rPr>
              <a:t>Los recursos humanos</a:t>
            </a:r>
            <a:r>
              <a:rPr lang="es-ES" dirty="0">
                <a:solidFill>
                  <a:schemeClr val="bg1"/>
                </a:solidFill>
                <a:latin typeface="Arial Narrow" pitchFamily="34" charset="0"/>
              </a:rPr>
              <a:t>: las actividades de I+D, demandan un personal más especializado.</a:t>
            </a:r>
          </a:p>
          <a:p>
            <a:pPr marL="342900" indent="-342900" algn="just">
              <a:buFont typeface="+mj-lt"/>
              <a:buAutoNum type="arabicPeriod" startAt="2"/>
              <a:defRPr/>
            </a:pPr>
            <a:r>
              <a:rPr lang="es-ES" b="1" dirty="0">
                <a:solidFill>
                  <a:schemeClr val="bg1"/>
                </a:solidFill>
                <a:latin typeface="Arial Narrow" pitchFamily="34" charset="0"/>
              </a:rPr>
              <a:t>Las unidades de interfaz:</a:t>
            </a:r>
            <a:r>
              <a:rPr lang="es-ES" dirty="0">
                <a:solidFill>
                  <a:schemeClr val="bg1"/>
                </a:solidFill>
                <a:latin typeface="Arial Narrow" pitchFamily="34" charset="0"/>
              </a:rPr>
              <a:t> Unidad establecida en un entorno o en su área de influencia, cuya misión es </a:t>
            </a:r>
            <a:r>
              <a:rPr lang="es-ES" b="1" dirty="0">
                <a:solidFill>
                  <a:schemeClr val="bg1"/>
                </a:solidFill>
                <a:latin typeface="Arial Narrow" pitchFamily="34" charset="0"/>
              </a:rPr>
              <a:t>dinamizar</a:t>
            </a:r>
            <a:r>
              <a:rPr lang="es-ES" dirty="0">
                <a:solidFill>
                  <a:schemeClr val="bg1"/>
                </a:solidFill>
                <a:latin typeface="Arial Narrow" pitchFamily="34" charset="0"/>
              </a:rPr>
              <a:t> las relaciones con los elementos de su entorno o de otros y </a:t>
            </a:r>
            <a:r>
              <a:rPr lang="es-ES" b="1" dirty="0">
                <a:solidFill>
                  <a:schemeClr val="bg1"/>
                </a:solidFill>
                <a:latin typeface="Arial Narrow" pitchFamily="34" charset="0"/>
              </a:rPr>
              <a:t>fomentar </a:t>
            </a:r>
            <a:r>
              <a:rPr lang="es-ES" dirty="0">
                <a:solidFill>
                  <a:schemeClr val="bg1"/>
                </a:solidFill>
                <a:latin typeface="Arial Narrow" pitchFamily="34" charset="0"/>
              </a:rPr>
              <a:t>y </a:t>
            </a:r>
            <a:r>
              <a:rPr lang="es-ES" b="1" dirty="0">
                <a:solidFill>
                  <a:schemeClr val="bg1"/>
                </a:solidFill>
                <a:latin typeface="Arial Narrow" pitchFamily="34" charset="0"/>
              </a:rPr>
              <a:t>catalizar </a:t>
            </a:r>
            <a:r>
              <a:rPr lang="es-ES" dirty="0">
                <a:solidFill>
                  <a:schemeClr val="bg1"/>
                </a:solidFill>
                <a:latin typeface="Arial Narrow" pitchFamily="34" charset="0"/>
              </a:rPr>
              <a:t>las relaciones entre ellos.</a:t>
            </a:r>
            <a:r>
              <a:rPr lang="es-ES" b="1" dirty="0">
                <a:solidFill>
                  <a:schemeClr val="bg1"/>
                </a:solidFill>
                <a:latin typeface="Arial Narrow" pitchFamily="34" charset="0"/>
              </a:rPr>
              <a:t> </a:t>
            </a:r>
          </a:p>
          <a:p>
            <a:pPr marL="342900" indent="-342900" algn="just">
              <a:buFont typeface="+mj-lt"/>
              <a:buAutoNum type="arabicPeriod" startAt="2"/>
              <a:defRPr/>
            </a:pPr>
            <a:r>
              <a:rPr lang="es-ES" b="1" dirty="0">
                <a:solidFill>
                  <a:schemeClr val="bg1"/>
                </a:solidFill>
                <a:latin typeface="Arial Narrow" pitchFamily="34" charset="0"/>
              </a:rPr>
              <a:t>Las estructuras de interrelación:</a:t>
            </a:r>
            <a:r>
              <a:rPr lang="es-ES" dirty="0">
                <a:solidFill>
                  <a:schemeClr val="bg1"/>
                </a:solidFill>
                <a:latin typeface="Arial Narrow" pitchFamily="34" charset="0"/>
              </a:rPr>
              <a:t> incentivo o ayuda cuyo objetivo es favorecer el desarrollo de actividades o de estructuras de cooperación entre los elementos del Sistema de Innovación.</a:t>
            </a:r>
          </a:p>
        </p:txBody>
      </p:sp>
    </p:spTree>
    <p:extLst>
      <p:ext uri="{BB962C8B-B14F-4D97-AF65-F5344CB8AC3E}">
        <p14:creationId xmlns:p14="http://schemas.microsoft.com/office/powerpoint/2010/main" val="3326686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4" name="Rectangle 3"/>
          <p:cNvSpPr>
            <a:spLocks noChangeArrowheads="1"/>
          </p:cNvSpPr>
          <p:nvPr/>
        </p:nvSpPr>
        <p:spPr bwMode="auto">
          <a:xfrm>
            <a:off x="250825" y="2276475"/>
            <a:ext cx="2160588" cy="1009650"/>
          </a:xfrm>
          <a:prstGeom prst="rect">
            <a:avLst/>
          </a:prstGeom>
          <a:solidFill>
            <a:srgbClr val="0000FF"/>
          </a:solidFill>
          <a:ln w="952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dirty="0">
                <a:solidFill>
                  <a:schemeClr val="bg1"/>
                </a:solidFill>
              </a:rPr>
              <a:t>Universidad </a:t>
            </a:r>
          </a:p>
          <a:p>
            <a:pPr algn="ctr" eaLnBrk="1" hangingPunct="1"/>
            <a:r>
              <a:rPr lang="es-ES" altLang="es-ES" sz="2400" b="1" dirty="0">
                <a:solidFill>
                  <a:schemeClr val="bg1"/>
                </a:solidFill>
              </a:rPr>
              <a:t>Clásica</a:t>
            </a:r>
          </a:p>
        </p:txBody>
      </p:sp>
      <p:sp>
        <p:nvSpPr>
          <p:cNvPr id="5" name="AutoShape 5"/>
          <p:cNvSpPr>
            <a:spLocks noChangeArrowheads="1"/>
          </p:cNvSpPr>
          <p:nvPr/>
        </p:nvSpPr>
        <p:spPr bwMode="auto">
          <a:xfrm>
            <a:off x="2484438" y="2492375"/>
            <a:ext cx="976312" cy="485775"/>
          </a:xfrm>
          <a:prstGeom prst="rightArrow">
            <a:avLst>
              <a:gd name="adj1" fmla="val 50000"/>
              <a:gd name="adj2" fmla="val 50245"/>
            </a:avLst>
          </a:prstGeom>
          <a:solidFill>
            <a:srgbClr val="0000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6" name="Rectangle 8"/>
          <p:cNvSpPr>
            <a:spLocks noChangeArrowheads="1"/>
          </p:cNvSpPr>
          <p:nvPr/>
        </p:nvSpPr>
        <p:spPr bwMode="auto">
          <a:xfrm>
            <a:off x="6878638" y="4364038"/>
            <a:ext cx="2159000" cy="1008062"/>
          </a:xfrm>
          <a:prstGeom prst="rect">
            <a:avLst/>
          </a:prstGeom>
          <a:solidFill>
            <a:srgbClr val="0000FF"/>
          </a:solidFill>
          <a:ln w="952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solidFill>
                  <a:schemeClr val="bg1"/>
                </a:solidFill>
              </a:rPr>
              <a:t>Empresa </a:t>
            </a:r>
          </a:p>
          <a:p>
            <a:pPr algn="ctr" eaLnBrk="1" hangingPunct="1"/>
            <a:r>
              <a:rPr lang="es-ES" altLang="es-ES" sz="2400" b="1">
                <a:solidFill>
                  <a:schemeClr val="bg1"/>
                </a:solidFill>
              </a:rPr>
              <a:t>Tradicional</a:t>
            </a:r>
          </a:p>
        </p:txBody>
      </p:sp>
      <p:sp>
        <p:nvSpPr>
          <p:cNvPr id="7" name="AutoShape 9"/>
          <p:cNvSpPr>
            <a:spLocks noChangeArrowheads="1"/>
          </p:cNvSpPr>
          <p:nvPr/>
        </p:nvSpPr>
        <p:spPr bwMode="auto">
          <a:xfrm rot="10800000">
            <a:off x="5797550" y="4579938"/>
            <a:ext cx="976313" cy="485775"/>
          </a:xfrm>
          <a:prstGeom prst="rightArrow">
            <a:avLst>
              <a:gd name="adj1" fmla="val 50000"/>
              <a:gd name="adj2" fmla="val 50245"/>
            </a:avLst>
          </a:prstGeom>
          <a:solidFill>
            <a:srgbClr val="0000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8" name="Rectangle 11"/>
          <p:cNvSpPr>
            <a:spLocks noChangeArrowheads="1"/>
          </p:cNvSpPr>
          <p:nvPr/>
        </p:nvSpPr>
        <p:spPr bwMode="auto">
          <a:xfrm>
            <a:off x="2771775" y="1844675"/>
            <a:ext cx="3600450" cy="4105275"/>
          </a:xfrm>
          <a:prstGeom prst="rect">
            <a:avLst/>
          </a:prstGeom>
          <a:solidFill>
            <a:schemeClr val="bg1">
              <a:alpha val="30196"/>
            </a:schemeClr>
          </a:solidFill>
          <a:ln w="952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s-ES" sz="2400" b="1" dirty="0">
              <a:solidFill>
                <a:schemeClr val="bg1"/>
              </a:solidFill>
            </a:endParaRPr>
          </a:p>
          <a:p>
            <a:pPr algn="ctr" eaLnBrk="1" hangingPunct="1"/>
            <a:endParaRPr lang="es-ES" altLang="es-ES" sz="2400" b="1" dirty="0">
              <a:solidFill>
                <a:schemeClr val="bg1"/>
              </a:solidFill>
            </a:endParaRPr>
          </a:p>
          <a:p>
            <a:pPr algn="ctr" eaLnBrk="1" hangingPunct="1"/>
            <a:endParaRPr lang="es-ES" altLang="es-ES" sz="2400" b="1" dirty="0">
              <a:solidFill>
                <a:schemeClr val="bg1"/>
              </a:solidFill>
            </a:endParaRPr>
          </a:p>
          <a:p>
            <a:pPr algn="ctr" eaLnBrk="1" hangingPunct="1"/>
            <a:endParaRPr lang="es-ES" altLang="es-ES" sz="2400" b="1" dirty="0">
              <a:solidFill>
                <a:schemeClr val="bg1"/>
              </a:solidFill>
            </a:endParaRPr>
          </a:p>
          <a:p>
            <a:pPr algn="ctr" eaLnBrk="1" hangingPunct="1"/>
            <a:endParaRPr lang="es-ES" altLang="es-ES" sz="2400" b="1" dirty="0">
              <a:solidFill>
                <a:schemeClr val="bg1"/>
              </a:solidFill>
            </a:endParaRPr>
          </a:p>
          <a:p>
            <a:pPr algn="ctr" eaLnBrk="1" hangingPunct="1"/>
            <a:endParaRPr lang="es-ES" altLang="es-ES" sz="2400" b="1" dirty="0">
              <a:solidFill>
                <a:schemeClr val="bg1"/>
              </a:solidFill>
            </a:endParaRPr>
          </a:p>
          <a:p>
            <a:pPr algn="ctr" eaLnBrk="1" hangingPunct="1"/>
            <a:endParaRPr lang="es-ES" altLang="es-ES" sz="2400" b="1" dirty="0">
              <a:solidFill>
                <a:schemeClr val="bg1"/>
              </a:solidFill>
            </a:endParaRPr>
          </a:p>
          <a:p>
            <a:pPr algn="ctr" eaLnBrk="1" hangingPunct="1"/>
            <a:endParaRPr lang="es-ES" altLang="es-ES" sz="2400" b="1" dirty="0">
              <a:solidFill>
                <a:schemeClr val="bg1"/>
              </a:solidFill>
            </a:endParaRPr>
          </a:p>
          <a:p>
            <a:pPr algn="ctr" eaLnBrk="1" hangingPunct="1"/>
            <a:endParaRPr lang="es-ES" altLang="es-ES" sz="2400" b="1" dirty="0">
              <a:solidFill>
                <a:schemeClr val="bg1"/>
              </a:solidFill>
            </a:endParaRPr>
          </a:p>
          <a:p>
            <a:pPr algn="ctr" eaLnBrk="1" hangingPunct="1"/>
            <a:endParaRPr lang="es-ES" altLang="es-ES" sz="2400" b="1" dirty="0">
              <a:solidFill>
                <a:schemeClr val="bg1"/>
              </a:solidFill>
            </a:endParaRPr>
          </a:p>
          <a:p>
            <a:pPr algn="ctr" eaLnBrk="1" hangingPunct="1"/>
            <a:r>
              <a:rPr lang="es-ES" altLang="es-ES" sz="2400" b="1" dirty="0" err="1">
                <a:solidFill>
                  <a:schemeClr val="tx2"/>
                </a:solidFill>
              </a:rPr>
              <a:t>Interfase</a:t>
            </a:r>
            <a:endParaRPr lang="es-ES" altLang="es-ES" sz="2400" b="1" dirty="0">
              <a:solidFill>
                <a:schemeClr val="tx2"/>
              </a:solidFill>
            </a:endParaRPr>
          </a:p>
        </p:txBody>
      </p:sp>
      <p:sp>
        <p:nvSpPr>
          <p:cNvPr id="11" name="Rectangle 16"/>
          <p:cNvSpPr>
            <a:spLocks noChangeArrowheads="1"/>
          </p:cNvSpPr>
          <p:nvPr/>
        </p:nvSpPr>
        <p:spPr bwMode="auto">
          <a:xfrm>
            <a:off x="106363" y="3573463"/>
            <a:ext cx="2449512" cy="1081087"/>
          </a:xfrm>
          <a:prstGeom prst="rect">
            <a:avLst/>
          </a:prstGeom>
          <a:solidFill>
            <a:schemeClr val="bg1">
              <a:alpha val="30196"/>
            </a:schemeClr>
          </a:solidFill>
          <a:ln w="952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dirty="0">
                <a:solidFill>
                  <a:schemeClr val="tx2"/>
                </a:solidFill>
              </a:rPr>
              <a:t>Entorno</a:t>
            </a:r>
          </a:p>
          <a:p>
            <a:pPr algn="ctr" eaLnBrk="1" hangingPunct="1"/>
            <a:r>
              <a:rPr lang="es-ES" altLang="es-ES" sz="2400" b="1" dirty="0">
                <a:solidFill>
                  <a:schemeClr val="tx2"/>
                </a:solidFill>
              </a:rPr>
              <a:t>Científico</a:t>
            </a:r>
          </a:p>
        </p:txBody>
      </p:sp>
      <p:sp>
        <p:nvSpPr>
          <p:cNvPr id="12" name="Rectangle 17"/>
          <p:cNvSpPr>
            <a:spLocks noChangeArrowheads="1"/>
          </p:cNvSpPr>
          <p:nvPr/>
        </p:nvSpPr>
        <p:spPr bwMode="auto">
          <a:xfrm>
            <a:off x="6586538" y="2924175"/>
            <a:ext cx="2449512" cy="1081088"/>
          </a:xfrm>
          <a:prstGeom prst="rect">
            <a:avLst/>
          </a:prstGeom>
          <a:solidFill>
            <a:schemeClr val="bg1">
              <a:alpha val="30196"/>
            </a:schemeClr>
          </a:solidFill>
          <a:ln w="952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solidFill>
                  <a:schemeClr val="tx2"/>
                </a:solidFill>
              </a:rPr>
              <a:t>Entorno</a:t>
            </a:r>
          </a:p>
          <a:p>
            <a:pPr algn="ctr" eaLnBrk="1" hangingPunct="1"/>
            <a:r>
              <a:rPr lang="es-ES" altLang="es-ES" sz="2400" b="1">
                <a:solidFill>
                  <a:schemeClr val="tx2"/>
                </a:solidFill>
              </a:rPr>
              <a:t>Productivo</a:t>
            </a:r>
          </a:p>
        </p:txBody>
      </p:sp>
      <p:sp>
        <p:nvSpPr>
          <p:cNvPr id="13" name="Rectangle 4"/>
          <p:cNvSpPr>
            <a:spLocks noChangeArrowheads="1"/>
          </p:cNvSpPr>
          <p:nvPr/>
        </p:nvSpPr>
        <p:spPr bwMode="auto">
          <a:xfrm>
            <a:off x="3565525" y="2276475"/>
            <a:ext cx="2159000" cy="1008063"/>
          </a:xfrm>
          <a:prstGeom prst="rect">
            <a:avLst/>
          </a:prstGeom>
          <a:solidFill>
            <a:srgbClr val="0000FF"/>
          </a:solidFill>
          <a:ln w="952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dirty="0">
                <a:solidFill>
                  <a:schemeClr val="bg1"/>
                </a:solidFill>
              </a:rPr>
              <a:t>Universidad </a:t>
            </a:r>
          </a:p>
          <a:p>
            <a:pPr algn="ctr" eaLnBrk="1" hangingPunct="1"/>
            <a:r>
              <a:rPr lang="es-ES" altLang="es-ES" sz="2400" b="1" dirty="0">
                <a:solidFill>
                  <a:schemeClr val="bg1"/>
                </a:solidFill>
              </a:rPr>
              <a:t>Emprendedora</a:t>
            </a:r>
          </a:p>
        </p:txBody>
      </p:sp>
      <p:sp>
        <p:nvSpPr>
          <p:cNvPr id="14" name="Rectangle 7"/>
          <p:cNvSpPr>
            <a:spLocks noChangeArrowheads="1"/>
          </p:cNvSpPr>
          <p:nvPr/>
        </p:nvSpPr>
        <p:spPr bwMode="auto">
          <a:xfrm>
            <a:off x="3563938" y="4364038"/>
            <a:ext cx="2160587" cy="1009650"/>
          </a:xfrm>
          <a:prstGeom prst="rect">
            <a:avLst/>
          </a:prstGeom>
          <a:solidFill>
            <a:srgbClr val="0000FF"/>
          </a:solidFill>
          <a:ln w="952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solidFill>
                  <a:schemeClr val="bg1"/>
                </a:solidFill>
              </a:rPr>
              <a:t>Empresa  </a:t>
            </a:r>
          </a:p>
          <a:p>
            <a:pPr algn="ctr" eaLnBrk="1" hangingPunct="1"/>
            <a:r>
              <a:rPr lang="es-ES" altLang="es-ES" sz="2400" b="1">
                <a:solidFill>
                  <a:schemeClr val="bg1"/>
                </a:solidFill>
              </a:rPr>
              <a:t>Innovadora</a:t>
            </a:r>
          </a:p>
        </p:txBody>
      </p:sp>
      <p:sp>
        <p:nvSpPr>
          <p:cNvPr id="15" name="AutoShape 10"/>
          <p:cNvSpPr>
            <a:spLocks noChangeArrowheads="1"/>
          </p:cNvSpPr>
          <p:nvPr/>
        </p:nvSpPr>
        <p:spPr bwMode="auto">
          <a:xfrm>
            <a:off x="4356100" y="3500438"/>
            <a:ext cx="485775" cy="720725"/>
          </a:xfrm>
          <a:prstGeom prst="upDownArrow">
            <a:avLst>
              <a:gd name="adj1" fmla="val 50000"/>
              <a:gd name="adj2" fmla="val 29673"/>
            </a:avLst>
          </a:prstGeom>
          <a:solidFill>
            <a:srgbClr val="0000FF"/>
          </a:solidFill>
          <a:ln w="9525">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Tree>
    <p:extLst>
      <p:ext uri="{BB962C8B-B14F-4D97-AF65-F5344CB8AC3E}">
        <p14:creationId xmlns:p14="http://schemas.microsoft.com/office/powerpoint/2010/main" val="1052253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4" name="Rectangle 6"/>
          <p:cNvSpPr>
            <a:spLocks noChangeArrowheads="1"/>
          </p:cNvSpPr>
          <p:nvPr/>
        </p:nvSpPr>
        <p:spPr bwMode="auto">
          <a:xfrm>
            <a:off x="1138238" y="1619250"/>
            <a:ext cx="6400800" cy="1881188"/>
          </a:xfrm>
          <a:prstGeom prst="rect">
            <a:avLst/>
          </a:prstGeom>
          <a:solidFill>
            <a:schemeClr val="accent1"/>
          </a:solidFill>
          <a:ln w="9525">
            <a:solidFill>
              <a:srgbClr val="002060"/>
            </a:solidFill>
            <a:miter lim="800000"/>
            <a:headEnd/>
            <a:tailEnd/>
          </a:ln>
          <a:effectLst/>
        </p:spPr>
        <p:txBody>
          <a:bodyPr wrap="none" anchor="ctr"/>
          <a:lstStyle/>
          <a:p>
            <a:pPr algn="ctr">
              <a:defRPr/>
            </a:pPr>
            <a:r>
              <a:rPr lang="es-ES" sz="2000" b="1" dirty="0">
                <a:solidFill>
                  <a:schemeClr val="bg1"/>
                </a:solidFill>
                <a:latin typeface="+mj-lt"/>
              </a:rPr>
              <a:t>Innovar</a:t>
            </a:r>
            <a:r>
              <a:rPr lang="es-ES" sz="2000" dirty="0">
                <a:solidFill>
                  <a:schemeClr val="bg1"/>
                </a:solidFill>
                <a:latin typeface="+mj-lt"/>
              </a:rPr>
              <a:t> es </a:t>
            </a:r>
          </a:p>
          <a:p>
            <a:pPr marL="2452688" lvl="8" indent="-2095500" algn="ctr">
              <a:defRPr/>
            </a:pPr>
            <a:r>
              <a:rPr lang="es-ES" sz="2000" dirty="0">
                <a:solidFill>
                  <a:schemeClr val="bg1"/>
                </a:solidFill>
                <a:latin typeface="+mj-lt"/>
              </a:rPr>
              <a:t>utilizar el conocimiento, y </a:t>
            </a:r>
            <a:r>
              <a:rPr lang="es-ES" sz="2000" b="1" dirty="0">
                <a:solidFill>
                  <a:schemeClr val="bg1"/>
                </a:solidFill>
                <a:latin typeface="+mj-lt"/>
              </a:rPr>
              <a:t>generarlo si es necesario</a:t>
            </a:r>
            <a:r>
              <a:rPr lang="es-ES" sz="2000" dirty="0">
                <a:solidFill>
                  <a:schemeClr val="bg1"/>
                </a:solidFill>
                <a:latin typeface="+mj-lt"/>
              </a:rPr>
              <a:t>, </a:t>
            </a:r>
          </a:p>
          <a:p>
            <a:pPr algn="ctr">
              <a:defRPr/>
            </a:pPr>
            <a:r>
              <a:rPr lang="es-ES" sz="2000" dirty="0">
                <a:solidFill>
                  <a:schemeClr val="bg1"/>
                </a:solidFill>
                <a:latin typeface="+mj-lt"/>
              </a:rPr>
              <a:t>para crear productos, servicios o procesos </a:t>
            </a:r>
          </a:p>
          <a:p>
            <a:pPr algn="ctr">
              <a:defRPr/>
            </a:pPr>
            <a:r>
              <a:rPr lang="es-ES" sz="2000" b="1" dirty="0">
                <a:solidFill>
                  <a:schemeClr val="bg1"/>
                </a:solidFill>
                <a:latin typeface="+mj-lt"/>
              </a:rPr>
              <a:t>que son nuevos para la empresa</a:t>
            </a:r>
            <a:r>
              <a:rPr lang="es-ES" sz="2000" dirty="0">
                <a:solidFill>
                  <a:schemeClr val="bg1"/>
                </a:solidFill>
                <a:latin typeface="+mj-lt"/>
              </a:rPr>
              <a:t>, </a:t>
            </a:r>
          </a:p>
          <a:p>
            <a:pPr algn="ctr">
              <a:defRPr/>
            </a:pPr>
            <a:r>
              <a:rPr lang="es-ES" sz="2000" dirty="0">
                <a:solidFill>
                  <a:schemeClr val="bg1"/>
                </a:solidFill>
                <a:latin typeface="+mj-lt"/>
              </a:rPr>
              <a:t>o para mejorar los ya existentes, </a:t>
            </a:r>
          </a:p>
          <a:p>
            <a:pPr algn="ctr">
              <a:defRPr/>
            </a:pPr>
            <a:r>
              <a:rPr lang="es-ES" sz="2000" dirty="0">
                <a:solidFill>
                  <a:schemeClr val="bg1"/>
                </a:solidFill>
                <a:latin typeface="+mj-lt"/>
              </a:rPr>
              <a:t>consiguiendo con ello </a:t>
            </a:r>
            <a:r>
              <a:rPr lang="es-ES" sz="2000" b="1" dirty="0">
                <a:solidFill>
                  <a:schemeClr val="bg1"/>
                </a:solidFill>
                <a:latin typeface="+mj-lt"/>
              </a:rPr>
              <a:t>tener éxito en el mercado</a:t>
            </a:r>
            <a:endParaRPr lang="es-ES" sz="2000" b="1" dirty="0">
              <a:solidFill>
                <a:schemeClr val="bg1"/>
              </a:solidFill>
              <a:latin typeface="+mj-lt"/>
              <a:cs typeface="Times New Roman" pitchFamily="18" charset="0"/>
            </a:endParaRPr>
          </a:p>
        </p:txBody>
      </p:sp>
      <p:sp>
        <p:nvSpPr>
          <p:cNvPr id="5" name="Rectangle 7"/>
          <p:cNvSpPr>
            <a:spLocks noChangeArrowheads="1"/>
          </p:cNvSpPr>
          <p:nvPr/>
        </p:nvSpPr>
        <p:spPr bwMode="auto">
          <a:xfrm>
            <a:off x="898526" y="3722688"/>
            <a:ext cx="2590800" cy="1295400"/>
          </a:xfrm>
          <a:prstGeom prst="rect">
            <a:avLst/>
          </a:prstGeom>
          <a:solidFill>
            <a:schemeClr val="accent1"/>
          </a:solidFill>
          <a:ln w="9525">
            <a:solidFill>
              <a:srgbClr val="002060"/>
            </a:solidFill>
            <a:miter lim="800000"/>
            <a:headEnd/>
            <a:tailEnd/>
          </a:ln>
          <a:effectLst/>
        </p:spPr>
        <p:txBody>
          <a:bodyPr wrap="none" anchor="ctr"/>
          <a:lstStyle/>
          <a:p>
            <a:pPr algn="ctr">
              <a:defRPr/>
            </a:pPr>
            <a:r>
              <a:rPr lang="es-ES" sz="2000" b="1" dirty="0">
                <a:solidFill>
                  <a:schemeClr val="bg1"/>
                </a:solidFill>
                <a:latin typeface="+mj-lt"/>
              </a:rPr>
              <a:t>Novedad</a:t>
            </a:r>
          </a:p>
        </p:txBody>
      </p:sp>
      <p:sp>
        <p:nvSpPr>
          <p:cNvPr id="6" name="Rectangle 9"/>
          <p:cNvSpPr>
            <a:spLocks noChangeArrowheads="1"/>
          </p:cNvSpPr>
          <p:nvPr/>
        </p:nvSpPr>
        <p:spPr bwMode="auto">
          <a:xfrm>
            <a:off x="4948238" y="3633788"/>
            <a:ext cx="2667000" cy="1295400"/>
          </a:xfrm>
          <a:prstGeom prst="rect">
            <a:avLst/>
          </a:prstGeom>
          <a:solidFill>
            <a:schemeClr val="accent1"/>
          </a:solidFill>
          <a:ln w="9525">
            <a:solidFill>
              <a:srgbClr val="002060"/>
            </a:solidFill>
            <a:miter lim="800000"/>
            <a:headEnd/>
            <a:tailEnd/>
          </a:ln>
          <a:effectLst/>
        </p:spPr>
        <p:txBody>
          <a:bodyPr wrap="none" anchor="ctr"/>
          <a:lstStyle/>
          <a:p>
            <a:pPr algn="ctr">
              <a:defRPr/>
            </a:pPr>
            <a:r>
              <a:rPr lang="es-ES" sz="2000" dirty="0">
                <a:solidFill>
                  <a:schemeClr val="bg1"/>
                </a:solidFill>
                <a:latin typeface="+mj-lt"/>
              </a:rPr>
              <a:t>Introducción en el</a:t>
            </a:r>
          </a:p>
          <a:p>
            <a:pPr algn="ctr">
              <a:defRPr/>
            </a:pPr>
            <a:r>
              <a:rPr lang="es-ES" sz="2000" b="1" dirty="0">
                <a:solidFill>
                  <a:schemeClr val="bg1"/>
                </a:solidFill>
                <a:latin typeface="+mj-lt"/>
              </a:rPr>
              <a:t>Mercado</a:t>
            </a:r>
          </a:p>
        </p:txBody>
      </p:sp>
      <p:sp>
        <p:nvSpPr>
          <p:cNvPr id="7" name="AutoShape 10"/>
          <p:cNvSpPr>
            <a:spLocks noChangeArrowheads="1"/>
          </p:cNvSpPr>
          <p:nvPr/>
        </p:nvSpPr>
        <p:spPr bwMode="auto">
          <a:xfrm rot="5400000">
            <a:off x="7526338" y="3036888"/>
            <a:ext cx="1214438" cy="733425"/>
          </a:xfrm>
          <a:prstGeom prst="curvedDownArrow">
            <a:avLst>
              <a:gd name="adj1" fmla="val 33117"/>
              <a:gd name="adj2" fmla="val 66234"/>
              <a:gd name="adj3" fmla="val 33333"/>
            </a:avLst>
          </a:prstGeom>
          <a:solidFill>
            <a:srgbClr val="00206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8" name="AutoShape 11"/>
          <p:cNvSpPr>
            <a:spLocks noChangeArrowheads="1"/>
          </p:cNvSpPr>
          <p:nvPr/>
        </p:nvSpPr>
        <p:spPr bwMode="auto">
          <a:xfrm>
            <a:off x="71438" y="2795588"/>
            <a:ext cx="733425" cy="1214438"/>
          </a:xfrm>
          <a:prstGeom prst="curvedRightArrow">
            <a:avLst>
              <a:gd name="adj1" fmla="val 33117"/>
              <a:gd name="adj2" fmla="val 66234"/>
              <a:gd name="adj3" fmla="val 33333"/>
            </a:avLst>
          </a:prstGeom>
          <a:solidFill>
            <a:srgbClr val="00206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11" name="Rectangle 12"/>
          <p:cNvSpPr>
            <a:spLocks noChangeArrowheads="1"/>
          </p:cNvSpPr>
          <p:nvPr/>
        </p:nvSpPr>
        <p:spPr bwMode="auto">
          <a:xfrm>
            <a:off x="3348038" y="5429250"/>
            <a:ext cx="1371600" cy="609600"/>
          </a:xfrm>
          <a:prstGeom prst="rect">
            <a:avLst/>
          </a:prstGeom>
          <a:solidFill>
            <a:schemeClr val="accent1"/>
          </a:solidFill>
          <a:ln w="9525">
            <a:solidFill>
              <a:srgbClr val="002060"/>
            </a:solidFill>
            <a:miter lim="800000"/>
            <a:headEnd/>
            <a:tailEnd/>
          </a:ln>
          <a:effectLst/>
        </p:spPr>
        <p:txBody>
          <a:bodyPr wrap="none" anchor="ctr"/>
          <a:lstStyle/>
          <a:p>
            <a:pPr algn="ctr">
              <a:defRPr/>
            </a:pPr>
            <a:r>
              <a:rPr lang="es-ES" b="1">
                <a:solidFill>
                  <a:schemeClr val="bg1"/>
                </a:solidFill>
                <a:latin typeface="+mj-lt"/>
              </a:rPr>
              <a:t>Invención</a:t>
            </a:r>
          </a:p>
        </p:txBody>
      </p:sp>
      <p:sp>
        <p:nvSpPr>
          <p:cNvPr id="12" name="Rectangle 13"/>
          <p:cNvSpPr>
            <a:spLocks noChangeArrowheads="1"/>
          </p:cNvSpPr>
          <p:nvPr/>
        </p:nvSpPr>
        <p:spPr bwMode="auto">
          <a:xfrm>
            <a:off x="5405438" y="5429250"/>
            <a:ext cx="1371600" cy="609600"/>
          </a:xfrm>
          <a:prstGeom prst="rect">
            <a:avLst/>
          </a:prstGeom>
          <a:solidFill>
            <a:schemeClr val="accent1"/>
          </a:solidFill>
          <a:ln w="9525">
            <a:solidFill>
              <a:srgbClr val="002060"/>
            </a:solidFill>
            <a:miter lim="800000"/>
            <a:headEnd/>
            <a:tailEnd/>
          </a:ln>
          <a:effectLst/>
        </p:spPr>
        <p:txBody>
          <a:bodyPr wrap="none" anchor="ctr"/>
          <a:lstStyle/>
          <a:p>
            <a:pPr algn="ctr">
              <a:defRPr/>
            </a:pPr>
            <a:r>
              <a:rPr lang="es-ES" b="1">
                <a:solidFill>
                  <a:schemeClr val="bg1"/>
                </a:solidFill>
                <a:latin typeface="+mj-lt"/>
              </a:rPr>
              <a:t>Innovación</a:t>
            </a:r>
          </a:p>
        </p:txBody>
      </p:sp>
      <p:sp>
        <p:nvSpPr>
          <p:cNvPr id="13" name="Rectangle 14"/>
          <p:cNvSpPr>
            <a:spLocks noChangeArrowheads="1"/>
          </p:cNvSpPr>
          <p:nvPr/>
        </p:nvSpPr>
        <p:spPr bwMode="auto">
          <a:xfrm>
            <a:off x="7462838" y="5429250"/>
            <a:ext cx="1371600" cy="609600"/>
          </a:xfrm>
          <a:prstGeom prst="rect">
            <a:avLst/>
          </a:prstGeom>
          <a:solidFill>
            <a:schemeClr val="accent1"/>
          </a:solidFill>
          <a:ln w="9525">
            <a:solidFill>
              <a:srgbClr val="002060"/>
            </a:solidFill>
            <a:miter lim="800000"/>
            <a:headEnd/>
            <a:tailEnd/>
          </a:ln>
          <a:effectLst/>
        </p:spPr>
        <p:txBody>
          <a:bodyPr wrap="none" anchor="ctr"/>
          <a:lstStyle/>
          <a:p>
            <a:pPr algn="ctr">
              <a:defRPr/>
            </a:pPr>
            <a:r>
              <a:rPr lang="es-ES" b="1" dirty="0">
                <a:solidFill>
                  <a:schemeClr val="bg1"/>
                </a:solidFill>
                <a:latin typeface="+mj-lt"/>
              </a:rPr>
              <a:t>Difusión</a:t>
            </a:r>
          </a:p>
        </p:txBody>
      </p:sp>
      <p:sp>
        <p:nvSpPr>
          <p:cNvPr id="14" name="AutoShape 17"/>
          <p:cNvSpPr>
            <a:spLocks noChangeArrowheads="1"/>
          </p:cNvSpPr>
          <p:nvPr/>
        </p:nvSpPr>
        <p:spPr bwMode="auto">
          <a:xfrm rot="5400000">
            <a:off x="5834063" y="4995862"/>
            <a:ext cx="457200" cy="409575"/>
          </a:xfrm>
          <a:prstGeom prst="rightArrow">
            <a:avLst>
              <a:gd name="adj1" fmla="val 50000"/>
              <a:gd name="adj2" fmla="val 27907"/>
            </a:avLst>
          </a:prstGeom>
          <a:solidFill>
            <a:srgbClr val="00206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15" name="AutoShape 8"/>
          <p:cNvSpPr>
            <a:spLocks noChangeArrowheads="1"/>
          </p:cNvSpPr>
          <p:nvPr/>
        </p:nvSpPr>
        <p:spPr bwMode="auto">
          <a:xfrm>
            <a:off x="3805238" y="4014788"/>
            <a:ext cx="976313" cy="485775"/>
          </a:xfrm>
          <a:prstGeom prst="rightArrow">
            <a:avLst>
              <a:gd name="adj1" fmla="val 50000"/>
              <a:gd name="adj2" fmla="val 50245"/>
            </a:avLst>
          </a:prstGeom>
          <a:solidFill>
            <a:srgbClr val="00206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16" name="AutoShape 15"/>
          <p:cNvSpPr>
            <a:spLocks noChangeArrowheads="1"/>
          </p:cNvSpPr>
          <p:nvPr/>
        </p:nvSpPr>
        <p:spPr bwMode="auto">
          <a:xfrm>
            <a:off x="4872038" y="5572125"/>
            <a:ext cx="457200" cy="409575"/>
          </a:xfrm>
          <a:prstGeom prst="rightArrow">
            <a:avLst>
              <a:gd name="adj1" fmla="val 50000"/>
              <a:gd name="adj2" fmla="val 27907"/>
            </a:avLst>
          </a:prstGeom>
          <a:solidFill>
            <a:srgbClr val="00206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17" name="AutoShape 16"/>
          <p:cNvSpPr>
            <a:spLocks noChangeArrowheads="1"/>
          </p:cNvSpPr>
          <p:nvPr/>
        </p:nvSpPr>
        <p:spPr bwMode="auto">
          <a:xfrm>
            <a:off x="6929438" y="5572125"/>
            <a:ext cx="457200" cy="409575"/>
          </a:xfrm>
          <a:prstGeom prst="rightArrow">
            <a:avLst>
              <a:gd name="adj1" fmla="val 50000"/>
              <a:gd name="adj2" fmla="val 27907"/>
            </a:avLst>
          </a:prstGeom>
          <a:solidFill>
            <a:srgbClr val="00206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Tree>
    <p:extLst>
      <p:ext uri="{BB962C8B-B14F-4D97-AF65-F5344CB8AC3E}">
        <p14:creationId xmlns:p14="http://schemas.microsoft.com/office/powerpoint/2010/main" val="3842839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4" name="Picture 2" descr="http://images02.olx-st.com/ui/11/83/41/1302107882_185148241_1-Fotos-de--ANTIGUA-LLAVE-DE-HIER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367188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image.shutterstock.com/display_pic_with_logo/1026907/106495856/stock-photo-futuristic-microchip-nano-technology-1064958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644900"/>
            <a:ext cx="2173287"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2"/>
          <p:cNvSpPr>
            <a:spLocks noChangeArrowheads="1"/>
          </p:cNvSpPr>
          <p:nvPr/>
        </p:nvSpPr>
        <p:spPr bwMode="auto">
          <a:xfrm>
            <a:off x="3851275" y="3686175"/>
            <a:ext cx="1600200" cy="409575"/>
          </a:xfrm>
          <a:prstGeom prst="rightArrow">
            <a:avLst>
              <a:gd name="adj1" fmla="val 50000"/>
              <a:gd name="adj2" fmla="val 97674"/>
            </a:avLst>
          </a:prstGeom>
          <a:solidFill>
            <a:srgbClr val="002060"/>
          </a:solidFill>
          <a:ln w="9525">
            <a:solidFill>
              <a:schemeClr val="tx1"/>
            </a:solidFill>
            <a:miter lim="800000"/>
            <a:headEnd/>
            <a:tailEnd/>
          </a:ln>
          <a:effectLst/>
        </p:spPr>
        <p:txBody>
          <a:bodyPr wrap="none" anchor="ctr"/>
          <a:lstStyle/>
          <a:p>
            <a:pPr>
              <a:defRPr/>
            </a:pPr>
            <a:endParaRPr lang="es-ES">
              <a:latin typeface="+mj-lt"/>
            </a:endParaRPr>
          </a:p>
        </p:txBody>
      </p:sp>
      <p:pic>
        <p:nvPicPr>
          <p:cNvPr id="7" name="Picture 2" descr="http://imagenes.km77.com/fotos/bbtcontent/clipping/KM7KPH20100429_004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2492375"/>
            <a:ext cx="34226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95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4" name="Picture 2" descr="http://bonbonsetgourmandises.e-monsite.com/medias/images/sucette-chupa-chu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40322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ttp://2.fimagenes.com/i/1/9/10/am_55927_4997187_2808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700213"/>
            <a:ext cx="424815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702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Rectangle 5"/>
          <p:cNvSpPr>
            <a:spLocks noChangeArrowheads="1"/>
          </p:cNvSpPr>
          <p:nvPr/>
        </p:nvSpPr>
        <p:spPr bwMode="auto">
          <a:xfrm rot="2700000">
            <a:off x="1079500" y="4918075"/>
            <a:ext cx="1295400" cy="7620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s-ES" sz="2000" dirty="0">
                <a:solidFill>
                  <a:schemeClr val="bg1"/>
                </a:solidFill>
                <a:latin typeface="+mj-lt"/>
              </a:rPr>
              <a:t>Recursos</a:t>
            </a:r>
            <a:endParaRPr lang="es-ES" sz="2000" dirty="0">
              <a:solidFill>
                <a:schemeClr val="bg1"/>
              </a:solidFill>
              <a:latin typeface="+mj-lt"/>
              <a:cs typeface="Times New Roman" pitchFamily="18" charset="0"/>
            </a:endParaRPr>
          </a:p>
        </p:txBody>
      </p:sp>
      <p:sp>
        <p:nvSpPr>
          <p:cNvPr id="4" name="Rectangle 6"/>
          <p:cNvSpPr>
            <a:spLocks noChangeArrowheads="1"/>
          </p:cNvSpPr>
          <p:nvPr/>
        </p:nvSpPr>
        <p:spPr bwMode="auto">
          <a:xfrm rot="18900000">
            <a:off x="892175" y="2170113"/>
            <a:ext cx="1905000" cy="6858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s-ES" sz="2000" dirty="0">
                <a:solidFill>
                  <a:schemeClr val="bg1"/>
                </a:solidFill>
                <a:latin typeface="+mj-lt"/>
              </a:rPr>
              <a:t>Incertidumbre</a:t>
            </a:r>
          </a:p>
        </p:txBody>
      </p:sp>
      <p:sp>
        <p:nvSpPr>
          <p:cNvPr id="5" name="Rectangle 7"/>
          <p:cNvSpPr>
            <a:spLocks noChangeArrowheads="1"/>
          </p:cNvSpPr>
          <p:nvPr/>
        </p:nvSpPr>
        <p:spPr bwMode="auto">
          <a:xfrm>
            <a:off x="3330575" y="1600200"/>
            <a:ext cx="2362200" cy="6858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s-ES" sz="2000" dirty="0">
                <a:solidFill>
                  <a:schemeClr val="bg1"/>
                </a:solidFill>
                <a:latin typeface="+mj-lt"/>
              </a:rPr>
              <a:t>Competitividad</a:t>
            </a:r>
          </a:p>
        </p:txBody>
      </p:sp>
      <p:sp>
        <p:nvSpPr>
          <p:cNvPr id="6" name="Rectangle 8"/>
          <p:cNvSpPr>
            <a:spLocks noChangeArrowheads="1"/>
          </p:cNvSpPr>
          <p:nvPr/>
        </p:nvSpPr>
        <p:spPr bwMode="auto">
          <a:xfrm rot="1800000">
            <a:off x="5795963" y="1938338"/>
            <a:ext cx="1981200" cy="11430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s-ES" b="1" dirty="0">
                <a:solidFill>
                  <a:schemeClr val="bg1"/>
                </a:solidFill>
                <a:latin typeface="+mj-lt"/>
              </a:rPr>
              <a:t>Planificación</a:t>
            </a:r>
          </a:p>
          <a:p>
            <a:pPr algn="ctr">
              <a:defRPr/>
            </a:pPr>
            <a:r>
              <a:rPr lang="es-ES" b="1" dirty="0">
                <a:solidFill>
                  <a:schemeClr val="bg1"/>
                </a:solidFill>
                <a:latin typeface="+mj-lt"/>
              </a:rPr>
              <a:t>Estratégica</a:t>
            </a:r>
          </a:p>
        </p:txBody>
      </p:sp>
      <p:sp>
        <p:nvSpPr>
          <p:cNvPr id="7" name="Rectangle 9"/>
          <p:cNvSpPr>
            <a:spLocks noChangeArrowheads="1"/>
          </p:cNvSpPr>
          <p:nvPr/>
        </p:nvSpPr>
        <p:spPr bwMode="auto">
          <a:xfrm>
            <a:off x="434975" y="3533775"/>
            <a:ext cx="1905000" cy="8382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s-ES" b="1">
                <a:solidFill>
                  <a:schemeClr val="bg1"/>
                </a:solidFill>
                <a:latin typeface="+mj-lt"/>
              </a:rPr>
              <a:t>Propiedad</a:t>
            </a:r>
          </a:p>
          <a:p>
            <a:pPr algn="ctr">
              <a:defRPr/>
            </a:pPr>
            <a:r>
              <a:rPr lang="es-ES" b="1">
                <a:solidFill>
                  <a:schemeClr val="bg1"/>
                </a:solidFill>
                <a:latin typeface="+mj-lt"/>
              </a:rPr>
              <a:t>Industrial</a:t>
            </a:r>
          </a:p>
        </p:txBody>
      </p:sp>
      <p:sp>
        <p:nvSpPr>
          <p:cNvPr id="8" name="Rectangle 10"/>
          <p:cNvSpPr>
            <a:spLocks noChangeArrowheads="1"/>
          </p:cNvSpPr>
          <p:nvPr/>
        </p:nvSpPr>
        <p:spPr bwMode="auto">
          <a:xfrm rot="18000000">
            <a:off x="6465888" y="4692650"/>
            <a:ext cx="1752600" cy="8382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s-ES" b="1">
                <a:solidFill>
                  <a:schemeClr val="bg1"/>
                </a:solidFill>
                <a:latin typeface="+mj-lt"/>
              </a:rPr>
              <a:t>Estructura</a:t>
            </a:r>
          </a:p>
          <a:p>
            <a:pPr algn="ctr">
              <a:defRPr/>
            </a:pPr>
            <a:r>
              <a:rPr lang="es-ES" b="1">
                <a:solidFill>
                  <a:schemeClr val="bg1"/>
                </a:solidFill>
                <a:latin typeface="+mj-lt"/>
              </a:rPr>
              <a:t>Empresarial</a:t>
            </a:r>
          </a:p>
        </p:txBody>
      </p:sp>
      <p:sp>
        <p:nvSpPr>
          <p:cNvPr id="10" name="AutoShape 11"/>
          <p:cNvSpPr>
            <a:spLocks noChangeArrowheads="1"/>
          </p:cNvSpPr>
          <p:nvPr/>
        </p:nvSpPr>
        <p:spPr bwMode="auto">
          <a:xfrm rot="10800000">
            <a:off x="2416175" y="3686175"/>
            <a:ext cx="990600" cy="409575"/>
          </a:xfrm>
          <a:prstGeom prst="rightArrow">
            <a:avLst>
              <a:gd name="adj1" fmla="val 50000"/>
              <a:gd name="adj2" fmla="val 60465"/>
            </a:avLst>
          </a:prstGeom>
          <a:solidFill>
            <a:srgbClr val="002060"/>
          </a:solidFill>
          <a:ln w="9525">
            <a:solidFill>
              <a:schemeClr val="tx1"/>
            </a:solidFill>
            <a:miter lim="800000"/>
            <a:headEnd/>
            <a:tailEnd/>
          </a:ln>
          <a:effectLst/>
        </p:spPr>
        <p:txBody>
          <a:bodyPr wrap="none" anchor="ctr"/>
          <a:lstStyle/>
          <a:p>
            <a:pPr>
              <a:defRPr/>
            </a:pPr>
            <a:endParaRPr lang="es-ES">
              <a:solidFill>
                <a:schemeClr val="bg1"/>
              </a:solidFill>
              <a:latin typeface="+mj-lt"/>
            </a:endParaRPr>
          </a:p>
        </p:txBody>
      </p:sp>
      <p:sp>
        <p:nvSpPr>
          <p:cNvPr id="11" name="AutoShape 12"/>
          <p:cNvSpPr>
            <a:spLocks noChangeArrowheads="1"/>
          </p:cNvSpPr>
          <p:nvPr/>
        </p:nvSpPr>
        <p:spPr bwMode="auto">
          <a:xfrm>
            <a:off x="5692775" y="3686175"/>
            <a:ext cx="1600200" cy="409575"/>
          </a:xfrm>
          <a:prstGeom prst="rightArrow">
            <a:avLst>
              <a:gd name="adj1" fmla="val 50000"/>
              <a:gd name="adj2" fmla="val 97674"/>
            </a:avLst>
          </a:prstGeom>
          <a:solidFill>
            <a:srgbClr val="002060"/>
          </a:solidFill>
          <a:ln w="9525">
            <a:solidFill>
              <a:schemeClr val="tx1"/>
            </a:solidFill>
            <a:miter lim="800000"/>
            <a:headEnd/>
            <a:tailEnd/>
          </a:ln>
          <a:effectLst/>
        </p:spPr>
        <p:txBody>
          <a:bodyPr wrap="none" anchor="ctr"/>
          <a:lstStyle/>
          <a:p>
            <a:pPr>
              <a:defRPr/>
            </a:pPr>
            <a:endParaRPr lang="es-ES">
              <a:solidFill>
                <a:schemeClr val="bg1"/>
              </a:solidFill>
              <a:latin typeface="+mj-lt"/>
            </a:endParaRPr>
          </a:p>
        </p:txBody>
      </p:sp>
      <p:sp>
        <p:nvSpPr>
          <p:cNvPr id="12" name="AutoShape 13"/>
          <p:cNvSpPr>
            <a:spLocks noChangeArrowheads="1"/>
          </p:cNvSpPr>
          <p:nvPr/>
        </p:nvSpPr>
        <p:spPr bwMode="auto">
          <a:xfrm rot="5400000">
            <a:off x="4103688" y="4548187"/>
            <a:ext cx="914400" cy="409575"/>
          </a:xfrm>
          <a:prstGeom prst="rightArrow">
            <a:avLst>
              <a:gd name="adj1" fmla="val 50000"/>
              <a:gd name="adj2" fmla="val 55814"/>
            </a:avLst>
          </a:prstGeom>
          <a:solidFill>
            <a:srgbClr val="002060"/>
          </a:solidFill>
          <a:ln w="9525">
            <a:solidFill>
              <a:schemeClr val="tx1"/>
            </a:solidFill>
            <a:miter lim="800000"/>
            <a:headEnd/>
            <a:tailEnd/>
          </a:ln>
          <a:effectLst/>
        </p:spPr>
        <p:txBody>
          <a:bodyPr wrap="none" anchor="ctr"/>
          <a:lstStyle/>
          <a:p>
            <a:pPr>
              <a:defRPr/>
            </a:pPr>
            <a:endParaRPr lang="es-ES">
              <a:solidFill>
                <a:schemeClr val="bg1"/>
              </a:solidFill>
              <a:latin typeface="+mj-lt"/>
            </a:endParaRPr>
          </a:p>
        </p:txBody>
      </p:sp>
      <p:sp>
        <p:nvSpPr>
          <p:cNvPr id="13" name="Rectangle 14"/>
          <p:cNvSpPr>
            <a:spLocks noChangeArrowheads="1"/>
          </p:cNvSpPr>
          <p:nvPr/>
        </p:nvSpPr>
        <p:spPr bwMode="auto">
          <a:xfrm>
            <a:off x="3857625" y="5286375"/>
            <a:ext cx="1447800" cy="6858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s-ES" sz="2000" dirty="0">
                <a:solidFill>
                  <a:schemeClr val="bg1"/>
                </a:solidFill>
                <a:latin typeface="+mj-lt"/>
              </a:rPr>
              <a:t>Diseño</a:t>
            </a:r>
          </a:p>
        </p:txBody>
      </p:sp>
      <p:sp>
        <p:nvSpPr>
          <p:cNvPr id="14" name="Rectangle 15"/>
          <p:cNvSpPr>
            <a:spLocks noChangeArrowheads="1"/>
          </p:cNvSpPr>
          <p:nvPr/>
        </p:nvSpPr>
        <p:spPr bwMode="auto">
          <a:xfrm>
            <a:off x="3559175" y="3533775"/>
            <a:ext cx="1905000" cy="6858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s-ES" sz="2000">
                <a:solidFill>
                  <a:schemeClr val="bg1"/>
                </a:solidFill>
                <a:latin typeface="+mj-lt"/>
              </a:rPr>
              <a:t>Innovación</a:t>
            </a:r>
          </a:p>
        </p:txBody>
      </p:sp>
      <p:sp>
        <p:nvSpPr>
          <p:cNvPr id="15" name="Rectangle 16"/>
          <p:cNvSpPr>
            <a:spLocks noChangeArrowheads="1"/>
          </p:cNvSpPr>
          <p:nvPr/>
        </p:nvSpPr>
        <p:spPr bwMode="auto">
          <a:xfrm>
            <a:off x="7445375" y="3533775"/>
            <a:ext cx="1447800" cy="5334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s-ES" sz="2000">
                <a:solidFill>
                  <a:schemeClr val="bg1"/>
                </a:solidFill>
                <a:latin typeface="+mj-lt"/>
              </a:rPr>
              <a:t>Difusión</a:t>
            </a:r>
          </a:p>
        </p:txBody>
      </p:sp>
      <p:sp>
        <p:nvSpPr>
          <p:cNvPr id="16" name="AutoShape 17"/>
          <p:cNvSpPr>
            <a:spLocks noChangeArrowheads="1"/>
          </p:cNvSpPr>
          <p:nvPr/>
        </p:nvSpPr>
        <p:spPr bwMode="auto">
          <a:xfrm rot="1800000">
            <a:off x="5480050" y="4400550"/>
            <a:ext cx="1401763" cy="409575"/>
          </a:xfrm>
          <a:prstGeom prst="rightArrow">
            <a:avLst>
              <a:gd name="adj1" fmla="val 50000"/>
              <a:gd name="adj2" fmla="val 85562"/>
            </a:avLst>
          </a:prstGeom>
          <a:solidFill>
            <a:srgbClr val="002060"/>
          </a:solidFill>
          <a:ln w="9525">
            <a:solidFill>
              <a:schemeClr val="tx1"/>
            </a:solidFill>
            <a:miter lim="800000"/>
            <a:headEnd/>
            <a:tailEnd/>
          </a:ln>
          <a:effectLst/>
        </p:spPr>
        <p:txBody>
          <a:bodyPr wrap="none" anchor="ctr"/>
          <a:lstStyle/>
          <a:p>
            <a:pPr>
              <a:defRPr/>
            </a:pPr>
            <a:endParaRPr lang="es-ES">
              <a:solidFill>
                <a:schemeClr val="bg1"/>
              </a:solidFill>
              <a:latin typeface="+mj-lt"/>
            </a:endParaRPr>
          </a:p>
        </p:txBody>
      </p:sp>
      <p:sp>
        <p:nvSpPr>
          <p:cNvPr id="17" name="AutoShape 18"/>
          <p:cNvSpPr>
            <a:spLocks noChangeArrowheads="1"/>
          </p:cNvSpPr>
          <p:nvPr/>
        </p:nvSpPr>
        <p:spPr bwMode="auto">
          <a:xfrm rot="13500000">
            <a:off x="2286001" y="2727325"/>
            <a:ext cx="1295400" cy="409575"/>
          </a:xfrm>
          <a:prstGeom prst="rightArrow">
            <a:avLst>
              <a:gd name="adj1" fmla="val 50000"/>
              <a:gd name="adj2" fmla="val 79070"/>
            </a:avLst>
          </a:prstGeom>
          <a:solidFill>
            <a:srgbClr val="002060"/>
          </a:solidFill>
          <a:ln w="9525">
            <a:solidFill>
              <a:schemeClr val="tx1"/>
            </a:solidFill>
            <a:miter lim="800000"/>
            <a:headEnd/>
            <a:tailEnd/>
          </a:ln>
          <a:effectLst/>
        </p:spPr>
        <p:txBody>
          <a:bodyPr wrap="none" anchor="ctr"/>
          <a:lstStyle/>
          <a:p>
            <a:pPr>
              <a:defRPr/>
            </a:pPr>
            <a:endParaRPr lang="es-ES">
              <a:solidFill>
                <a:schemeClr val="bg1"/>
              </a:solidFill>
              <a:latin typeface="+mj-lt"/>
            </a:endParaRPr>
          </a:p>
        </p:txBody>
      </p:sp>
      <p:sp>
        <p:nvSpPr>
          <p:cNvPr id="18" name="AutoShape 19"/>
          <p:cNvSpPr>
            <a:spLocks noChangeArrowheads="1"/>
          </p:cNvSpPr>
          <p:nvPr/>
        </p:nvSpPr>
        <p:spPr bwMode="auto">
          <a:xfrm rot="16200000">
            <a:off x="4030663" y="2681287"/>
            <a:ext cx="990600" cy="409575"/>
          </a:xfrm>
          <a:prstGeom prst="rightArrow">
            <a:avLst>
              <a:gd name="adj1" fmla="val 50000"/>
              <a:gd name="adj2" fmla="val 60465"/>
            </a:avLst>
          </a:prstGeom>
          <a:solidFill>
            <a:srgbClr val="002060"/>
          </a:solidFill>
          <a:ln w="9525">
            <a:solidFill>
              <a:schemeClr val="tx1"/>
            </a:solidFill>
            <a:miter lim="800000"/>
            <a:headEnd/>
            <a:tailEnd/>
          </a:ln>
          <a:effectLst/>
        </p:spPr>
        <p:txBody>
          <a:bodyPr wrap="none" anchor="ctr"/>
          <a:lstStyle/>
          <a:p>
            <a:pPr>
              <a:defRPr/>
            </a:pPr>
            <a:endParaRPr lang="es-ES">
              <a:solidFill>
                <a:schemeClr val="bg1"/>
              </a:solidFill>
              <a:latin typeface="+mj-lt"/>
            </a:endParaRPr>
          </a:p>
        </p:txBody>
      </p:sp>
      <p:sp>
        <p:nvSpPr>
          <p:cNvPr id="19" name="AutoShape 20"/>
          <p:cNvSpPr>
            <a:spLocks noChangeArrowheads="1"/>
          </p:cNvSpPr>
          <p:nvPr/>
        </p:nvSpPr>
        <p:spPr bwMode="auto">
          <a:xfrm rot="18900000">
            <a:off x="5395913" y="2914650"/>
            <a:ext cx="914400" cy="409575"/>
          </a:xfrm>
          <a:prstGeom prst="rightArrow">
            <a:avLst>
              <a:gd name="adj1" fmla="val 50000"/>
              <a:gd name="adj2" fmla="val 55814"/>
            </a:avLst>
          </a:prstGeom>
          <a:solidFill>
            <a:srgbClr val="002060"/>
          </a:solidFill>
          <a:ln w="9525">
            <a:solidFill>
              <a:schemeClr val="tx1"/>
            </a:solidFill>
            <a:miter lim="800000"/>
            <a:headEnd/>
            <a:tailEnd/>
          </a:ln>
          <a:effectLst/>
        </p:spPr>
        <p:txBody>
          <a:bodyPr wrap="none" anchor="ctr"/>
          <a:lstStyle/>
          <a:p>
            <a:pPr>
              <a:defRPr/>
            </a:pPr>
            <a:endParaRPr lang="es-ES">
              <a:solidFill>
                <a:schemeClr val="bg1"/>
              </a:solidFill>
              <a:latin typeface="+mj-lt"/>
            </a:endParaRPr>
          </a:p>
        </p:txBody>
      </p:sp>
      <p:sp>
        <p:nvSpPr>
          <p:cNvPr id="20" name="AutoShape 21"/>
          <p:cNvSpPr>
            <a:spLocks noChangeArrowheads="1"/>
          </p:cNvSpPr>
          <p:nvPr/>
        </p:nvSpPr>
        <p:spPr bwMode="auto">
          <a:xfrm rot="9000000">
            <a:off x="2100263" y="4541838"/>
            <a:ext cx="1447800" cy="409575"/>
          </a:xfrm>
          <a:prstGeom prst="rightArrow">
            <a:avLst>
              <a:gd name="adj1" fmla="val 50000"/>
              <a:gd name="adj2" fmla="val 88372"/>
            </a:avLst>
          </a:prstGeom>
          <a:solidFill>
            <a:srgbClr val="002060"/>
          </a:solidFill>
          <a:ln w="9525">
            <a:solidFill>
              <a:schemeClr val="tx1"/>
            </a:solidFill>
            <a:miter lim="800000"/>
            <a:headEnd/>
            <a:tailEnd/>
          </a:ln>
          <a:effectLst/>
        </p:spPr>
        <p:txBody>
          <a:bodyPr wrap="none" anchor="ctr"/>
          <a:lstStyle/>
          <a:p>
            <a:pPr>
              <a:defRPr/>
            </a:pPr>
            <a:endParaRPr lang="es-ES">
              <a:solidFill>
                <a:schemeClr val="bg1"/>
              </a:solidFill>
              <a:latin typeface="+mj-lt"/>
            </a:endParaRPr>
          </a:p>
        </p:txBody>
      </p:sp>
    </p:spTree>
    <p:extLst>
      <p:ext uri="{BB962C8B-B14F-4D97-AF65-F5344CB8AC3E}">
        <p14:creationId xmlns:p14="http://schemas.microsoft.com/office/powerpoint/2010/main" val="3434546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Rectangle 3"/>
          <p:cNvSpPr txBox="1">
            <a:spLocks noChangeArrowheads="1"/>
          </p:cNvSpPr>
          <p:nvPr/>
        </p:nvSpPr>
        <p:spPr bwMode="auto">
          <a:xfrm>
            <a:off x="385763" y="1484313"/>
            <a:ext cx="4833937" cy="4103687"/>
          </a:xfrm>
          <a:prstGeom prst="rect">
            <a:avLst/>
          </a:prstGeom>
          <a:noFill/>
          <a:ln w="9525">
            <a:noFill/>
            <a:miter lim="800000"/>
            <a:headEnd/>
            <a:tailEnd/>
          </a:ln>
        </p:spPr>
        <p:txBody>
          <a:bodyPr/>
          <a:lstStyle/>
          <a:p>
            <a:pPr marL="457200" indent="-457200" algn="just">
              <a:lnSpc>
                <a:spcPct val="115000"/>
              </a:lnSpc>
              <a:spcBef>
                <a:spcPct val="20000"/>
              </a:spcBef>
              <a:buClr>
                <a:schemeClr val="bg1"/>
              </a:buClr>
              <a:buSzPct val="90000"/>
              <a:defRPr/>
            </a:pPr>
            <a:r>
              <a:rPr lang="es-ES" sz="2200" kern="0" dirty="0">
                <a:solidFill>
                  <a:schemeClr val="bg1"/>
                </a:solidFill>
                <a:latin typeface="Arial Narrow" pitchFamily="34" charset="0"/>
              </a:rPr>
              <a:t>Tipos de innovación:</a:t>
            </a:r>
          </a:p>
          <a:p>
            <a:pPr marL="457200" indent="-457200" algn="just">
              <a:lnSpc>
                <a:spcPct val="115000"/>
              </a:lnSpc>
              <a:spcBef>
                <a:spcPct val="20000"/>
              </a:spcBef>
              <a:buClr>
                <a:schemeClr val="bg1"/>
              </a:buClr>
              <a:buSzPct val="90000"/>
              <a:buFont typeface="Arial" pitchFamily="34" charset="0"/>
              <a:buChar char="•"/>
              <a:defRPr/>
            </a:pPr>
            <a:r>
              <a:rPr lang="es-ES" sz="2200" kern="0" dirty="0">
                <a:solidFill>
                  <a:schemeClr val="bg1"/>
                </a:solidFill>
                <a:latin typeface="Arial Narrow" pitchFamily="34" charset="0"/>
              </a:rPr>
              <a:t>Grado de novedad:</a:t>
            </a:r>
          </a:p>
          <a:p>
            <a:pPr marL="914400" lvl="1" indent="-457200" algn="just">
              <a:lnSpc>
                <a:spcPct val="125000"/>
              </a:lnSpc>
              <a:buClr>
                <a:schemeClr val="bg1"/>
              </a:buClr>
              <a:buFont typeface="+mj-lt"/>
              <a:buAutoNum type="arabicPeriod"/>
              <a:defRPr/>
            </a:pPr>
            <a:r>
              <a:rPr lang="es-ES" sz="2000" b="1" dirty="0">
                <a:solidFill>
                  <a:schemeClr val="bg1"/>
                </a:solidFill>
                <a:latin typeface="Arial Narrow" pitchFamily="34" charset="0"/>
              </a:rPr>
              <a:t>Innovación radical</a:t>
            </a:r>
            <a:r>
              <a:rPr lang="es-ES" sz="2000" dirty="0">
                <a:solidFill>
                  <a:schemeClr val="bg1"/>
                </a:solidFill>
                <a:latin typeface="Arial Narrow" pitchFamily="34" charset="0"/>
              </a:rPr>
              <a:t>: creación de nuevos productos o procesos que no pueden entenderse como una evolución natural de los ya existentes.</a:t>
            </a:r>
          </a:p>
          <a:p>
            <a:pPr marL="914400" lvl="1" indent="-457200" algn="just">
              <a:lnSpc>
                <a:spcPct val="125000"/>
              </a:lnSpc>
              <a:buClr>
                <a:schemeClr val="bg1"/>
              </a:buClr>
              <a:buFont typeface="+mj-lt"/>
              <a:buAutoNum type="arabicPeriod"/>
              <a:defRPr/>
            </a:pPr>
            <a:r>
              <a:rPr lang="es-ES_tradnl" sz="2000" b="1" dirty="0">
                <a:solidFill>
                  <a:schemeClr val="bg1"/>
                </a:solidFill>
                <a:latin typeface="Arial Narrow" pitchFamily="34" charset="0"/>
              </a:rPr>
              <a:t>Innovación incremental</a:t>
            </a:r>
            <a:r>
              <a:rPr lang="es-ES_tradnl" sz="2000" dirty="0">
                <a:solidFill>
                  <a:schemeClr val="bg1"/>
                </a:solidFill>
                <a:latin typeface="Arial Narrow" pitchFamily="34" charset="0"/>
              </a:rPr>
              <a:t>: </a:t>
            </a:r>
            <a:r>
              <a:rPr lang="es-ES" sz="2000" dirty="0">
                <a:solidFill>
                  <a:schemeClr val="bg1"/>
                </a:solidFill>
                <a:latin typeface="Arial Narrow" pitchFamily="34" charset="0"/>
              </a:rPr>
              <a:t>mejora progresiva a través de pequeños cambios dirigidos a incrementar o mejorar las prestaciones de o reducir los costes del producto, sin necesidad de nuevos conocimientos técnicos.</a:t>
            </a:r>
          </a:p>
        </p:txBody>
      </p:sp>
      <p:pic>
        <p:nvPicPr>
          <p:cNvPr id="4" name="Picture 8" descr="http://www.eoi.es/blogs/estefanykaryelindeaza/files/2012/03/image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313" y="2997200"/>
            <a:ext cx="33655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221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Rectangle 3"/>
          <p:cNvSpPr txBox="1">
            <a:spLocks noChangeArrowheads="1"/>
          </p:cNvSpPr>
          <p:nvPr/>
        </p:nvSpPr>
        <p:spPr bwMode="auto">
          <a:xfrm>
            <a:off x="385763" y="1557338"/>
            <a:ext cx="8434387" cy="4535487"/>
          </a:xfrm>
          <a:prstGeom prst="rect">
            <a:avLst/>
          </a:prstGeom>
          <a:noFill/>
          <a:ln w="9525">
            <a:noFill/>
            <a:miter lim="800000"/>
            <a:headEnd/>
            <a:tailEnd/>
          </a:ln>
        </p:spPr>
        <p:txBody>
          <a:bodyPr/>
          <a:lstStyle/>
          <a:p>
            <a:pPr marL="457200" indent="-457200" algn="just">
              <a:lnSpc>
                <a:spcPct val="115000"/>
              </a:lnSpc>
              <a:spcBef>
                <a:spcPct val="20000"/>
              </a:spcBef>
              <a:buClr>
                <a:srgbClr val="4032F6"/>
              </a:buClr>
              <a:buSzPct val="90000"/>
              <a:defRPr/>
            </a:pPr>
            <a:r>
              <a:rPr lang="es-ES" sz="2000" b="1" kern="0" dirty="0">
                <a:solidFill>
                  <a:schemeClr val="bg1"/>
                </a:solidFill>
                <a:latin typeface="Arial Narrow" pitchFamily="34" charset="0"/>
              </a:rPr>
              <a:t>La Gestión de la Innovación</a:t>
            </a:r>
            <a:r>
              <a:rPr lang="es-ES" b="1" kern="0" dirty="0">
                <a:solidFill>
                  <a:schemeClr val="bg1"/>
                </a:solidFill>
                <a:latin typeface="Arial Narrow" pitchFamily="34" charset="0"/>
              </a:rPr>
              <a:t>:</a:t>
            </a:r>
          </a:p>
          <a:p>
            <a:pPr marL="800100" lvl="1" indent="-342900">
              <a:buFont typeface="+mj-lt"/>
              <a:buAutoNum type="arabicPeriod"/>
              <a:defRPr/>
            </a:pPr>
            <a:endParaRPr lang="es-ES" b="1" dirty="0">
              <a:solidFill>
                <a:schemeClr val="bg1"/>
              </a:solidFill>
              <a:latin typeface="Arial Narrow" pitchFamily="34" charset="0"/>
            </a:endParaRPr>
          </a:p>
          <a:p>
            <a:pPr marL="342900" indent="15875" algn="just">
              <a:defRPr/>
            </a:pPr>
            <a:r>
              <a:rPr lang="es-ES" sz="2000" i="1" dirty="0">
                <a:solidFill>
                  <a:schemeClr val="bg1"/>
                </a:solidFill>
                <a:latin typeface="Arial Narrow" pitchFamily="34" charset="0"/>
              </a:rPr>
              <a:t>Organización y dirección de los recursos, tanto humanos como económicos, con el fin de aumentar la creación de nuevos conocimientos, la generación de ideas técnicas que permitan obtener nuevos productos, procesos y servicios o mejorar los ya existentes y, la transferencia de esas mismas ideas a las fases de fabricación, distribución y uso</a:t>
            </a:r>
          </a:p>
          <a:p>
            <a:pPr marL="342900" indent="15875" algn="just">
              <a:defRPr/>
            </a:pPr>
            <a:endParaRPr lang="es-ES" sz="2000" i="1" dirty="0">
              <a:solidFill>
                <a:schemeClr val="bg1"/>
              </a:solidFill>
              <a:latin typeface="Arial Narrow" pitchFamily="34" charset="0"/>
            </a:endParaRPr>
          </a:p>
          <a:p>
            <a:pPr marL="342900" indent="15875" algn="just">
              <a:buFont typeface="Arial" pitchFamily="34" charset="0"/>
              <a:buChar char="•"/>
              <a:defRPr/>
            </a:pPr>
            <a:r>
              <a:rPr lang="es-ES" sz="2000" i="1" dirty="0">
                <a:solidFill>
                  <a:schemeClr val="bg1"/>
                </a:solidFill>
                <a:latin typeface="Arial Narrow" pitchFamily="34" charset="0"/>
              </a:rPr>
              <a:t> </a:t>
            </a:r>
            <a:r>
              <a:rPr lang="es-ES" sz="2000" b="1" dirty="0">
                <a:solidFill>
                  <a:schemeClr val="bg1"/>
                </a:solidFill>
                <a:latin typeface="Arial Narrow" pitchFamily="34" charset="0"/>
              </a:rPr>
              <a:t>No es una actividad sino una estrategia</a:t>
            </a:r>
            <a:endParaRPr lang="es-ES" sz="2000" dirty="0">
              <a:solidFill>
                <a:schemeClr val="bg1"/>
              </a:solidFill>
              <a:latin typeface="Arial Narrow" pitchFamily="34" charset="0"/>
            </a:endParaRPr>
          </a:p>
          <a:p>
            <a:pPr marL="342900" indent="15875" algn="just">
              <a:buFont typeface="Arial" pitchFamily="34" charset="0"/>
              <a:buChar char="•"/>
              <a:defRPr/>
            </a:pPr>
            <a:r>
              <a:rPr lang="es-ES" sz="2000" b="1" dirty="0">
                <a:solidFill>
                  <a:schemeClr val="bg1"/>
                </a:solidFill>
                <a:latin typeface="Arial Narrow" pitchFamily="34" charset="0"/>
              </a:rPr>
              <a:t> No es un fin, sino un medio cuya única finalidad es mejorar la competitividad de la empresa</a:t>
            </a:r>
          </a:p>
        </p:txBody>
      </p:sp>
    </p:spTree>
    <p:extLst>
      <p:ext uri="{BB962C8B-B14F-4D97-AF65-F5344CB8AC3E}">
        <p14:creationId xmlns:p14="http://schemas.microsoft.com/office/powerpoint/2010/main" val="2913064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Rectangle 3"/>
          <p:cNvSpPr txBox="1">
            <a:spLocks noChangeArrowheads="1"/>
          </p:cNvSpPr>
          <p:nvPr/>
        </p:nvSpPr>
        <p:spPr bwMode="auto">
          <a:xfrm>
            <a:off x="385763" y="1557338"/>
            <a:ext cx="8434387" cy="4535487"/>
          </a:xfrm>
          <a:prstGeom prst="rect">
            <a:avLst/>
          </a:prstGeom>
          <a:noFill/>
          <a:ln w="9525">
            <a:noFill/>
            <a:miter lim="800000"/>
            <a:headEnd/>
            <a:tailEnd/>
          </a:ln>
        </p:spPr>
        <p:txBody>
          <a:bodyPr/>
          <a:lstStyle/>
          <a:p>
            <a:pPr marL="457200" indent="-457200" algn="just">
              <a:lnSpc>
                <a:spcPct val="115000"/>
              </a:lnSpc>
              <a:spcBef>
                <a:spcPct val="20000"/>
              </a:spcBef>
              <a:buClr>
                <a:srgbClr val="4032F6"/>
              </a:buClr>
              <a:buSzPct val="90000"/>
              <a:defRPr/>
            </a:pPr>
            <a:r>
              <a:rPr lang="es-ES" sz="2000" b="1" kern="0" dirty="0">
                <a:solidFill>
                  <a:schemeClr val="bg1"/>
                </a:solidFill>
                <a:latin typeface="Arial Narrow" pitchFamily="34" charset="0"/>
              </a:rPr>
              <a:t>Elementos claves para la Gestión de la Innovación</a:t>
            </a:r>
            <a:r>
              <a:rPr lang="es-ES" b="1" kern="0" dirty="0">
                <a:solidFill>
                  <a:schemeClr val="bg1"/>
                </a:solidFill>
                <a:latin typeface="Arial Narrow" pitchFamily="34" charset="0"/>
              </a:rPr>
              <a:t>:</a:t>
            </a:r>
          </a:p>
          <a:p>
            <a:pPr marL="800100" lvl="1" indent="-342900">
              <a:buFont typeface="+mj-lt"/>
              <a:buAutoNum type="arabicPeriod"/>
              <a:defRPr/>
            </a:pPr>
            <a:endParaRPr lang="es-ES" b="1" dirty="0">
              <a:solidFill>
                <a:schemeClr val="bg1"/>
              </a:solidFill>
              <a:latin typeface="Arial Narrow" pitchFamily="34" charset="0"/>
            </a:endParaRPr>
          </a:p>
          <a:p>
            <a:pPr marL="342900" indent="15875" algn="just">
              <a:defRPr/>
            </a:pPr>
            <a:endParaRPr lang="es-ES" sz="2000" b="1" dirty="0">
              <a:solidFill>
                <a:schemeClr val="bg1"/>
              </a:solidFill>
              <a:latin typeface="Arial Narrow"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2000250"/>
            <a:ext cx="75041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776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5" name="Rectangle 3"/>
          <p:cNvSpPr txBox="1">
            <a:spLocks noChangeArrowheads="1"/>
          </p:cNvSpPr>
          <p:nvPr/>
        </p:nvSpPr>
        <p:spPr bwMode="auto">
          <a:xfrm>
            <a:off x="385763" y="1557338"/>
            <a:ext cx="8434387" cy="4535487"/>
          </a:xfrm>
          <a:prstGeom prst="rect">
            <a:avLst/>
          </a:prstGeom>
          <a:noFill/>
          <a:ln w="9525">
            <a:noFill/>
            <a:miter lim="800000"/>
            <a:headEnd/>
            <a:tailEnd/>
          </a:ln>
        </p:spPr>
        <p:txBody>
          <a:bodyPr/>
          <a:lstStyle/>
          <a:p>
            <a:pPr marL="457200" indent="-457200" algn="just">
              <a:lnSpc>
                <a:spcPct val="115000"/>
              </a:lnSpc>
              <a:spcBef>
                <a:spcPct val="20000"/>
              </a:spcBef>
              <a:buClr>
                <a:srgbClr val="4032F6"/>
              </a:buClr>
              <a:buSzPct val="90000"/>
              <a:defRPr/>
            </a:pPr>
            <a:r>
              <a:rPr lang="es-ES" sz="2200" b="1" kern="0" dirty="0">
                <a:solidFill>
                  <a:schemeClr val="bg1"/>
                </a:solidFill>
                <a:latin typeface="Arial Narrow" pitchFamily="34" charset="0"/>
              </a:rPr>
              <a:t>Elementos claves para la Gestión de la Innovación:</a:t>
            </a:r>
          </a:p>
          <a:p>
            <a:pPr marL="914400" lvl="1" indent="-457200" algn="just">
              <a:lnSpc>
                <a:spcPct val="115000"/>
              </a:lnSpc>
              <a:spcBef>
                <a:spcPct val="20000"/>
              </a:spcBef>
              <a:buClr>
                <a:srgbClr val="4032F6"/>
              </a:buClr>
              <a:buSzPct val="90000"/>
              <a:buFont typeface="Arial" pitchFamily="34" charset="0"/>
              <a:buChar char="•"/>
              <a:defRPr/>
            </a:pPr>
            <a:endParaRPr lang="es-ES" sz="2200" b="1" dirty="0">
              <a:solidFill>
                <a:schemeClr val="bg1"/>
              </a:solidFill>
              <a:latin typeface="Arial" charset="0"/>
            </a:endParaRPr>
          </a:p>
          <a:p>
            <a:pPr marL="914400" lvl="1" indent="-457200" algn="just">
              <a:lnSpc>
                <a:spcPct val="115000"/>
              </a:lnSpc>
              <a:spcBef>
                <a:spcPct val="20000"/>
              </a:spcBef>
              <a:buClr>
                <a:schemeClr val="bg1"/>
              </a:buClr>
              <a:buSzPct val="90000"/>
              <a:buFont typeface="+mj-lt"/>
              <a:buAutoNum type="arabicPeriod"/>
              <a:defRPr/>
            </a:pPr>
            <a:r>
              <a:rPr lang="es-ES" sz="2200" b="1" dirty="0">
                <a:solidFill>
                  <a:schemeClr val="bg1"/>
                </a:solidFill>
                <a:latin typeface="Arial Narrow" pitchFamily="34" charset="0"/>
              </a:rPr>
              <a:t>Vigilar el entorno</a:t>
            </a:r>
            <a:r>
              <a:rPr lang="es-ES" sz="2200" dirty="0">
                <a:solidFill>
                  <a:schemeClr val="bg1"/>
                </a:solidFill>
                <a:latin typeface="Arial Narrow" pitchFamily="34" charset="0"/>
              </a:rPr>
              <a:t>:</a:t>
            </a:r>
          </a:p>
          <a:p>
            <a:pPr marL="1371600" lvl="2" indent="-457200" algn="just">
              <a:lnSpc>
                <a:spcPct val="115000"/>
              </a:lnSpc>
              <a:spcBef>
                <a:spcPct val="20000"/>
              </a:spcBef>
              <a:buClr>
                <a:schemeClr val="bg1"/>
              </a:buClr>
              <a:buSzPct val="90000"/>
              <a:buFont typeface="Arial" pitchFamily="34" charset="0"/>
              <a:buChar char="•"/>
              <a:defRPr/>
            </a:pPr>
            <a:r>
              <a:rPr lang="es-ES" sz="2200" dirty="0">
                <a:solidFill>
                  <a:schemeClr val="bg1"/>
                </a:solidFill>
                <a:latin typeface="Arial Narrow" pitchFamily="34" charset="0"/>
              </a:rPr>
              <a:t>Buscar señales sobre la necesidad de innovar y sobre oportunidades potenciales que pueden aparecer para la empresa. </a:t>
            </a:r>
          </a:p>
          <a:p>
            <a:pPr marL="1371600" lvl="2" indent="-457200" algn="just">
              <a:lnSpc>
                <a:spcPct val="115000"/>
              </a:lnSpc>
              <a:spcBef>
                <a:spcPct val="20000"/>
              </a:spcBef>
              <a:buClr>
                <a:schemeClr val="bg1"/>
              </a:buClr>
              <a:buSzPct val="90000"/>
              <a:buFont typeface="Arial" pitchFamily="34" charset="0"/>
              <a:buChar char="•"/>
              <a:defRPr/>
            </a:pPr>
            <a:r>
              <a:rPr lang="es-ES" sz="2200" dirty="0">
                <a:solidFill>
                  <a:schemeClr val="bg1"/>
                </a:solidFill>
                <a:latin typeface="Arial Narrow" pitchFamily="34" charset="0"/>
              </a:rPr>
              <a:t>Se ha estimado que un 80% de los productos que usaremos dentro de diez años están aún por inventar.</a:t>
            </a:r>
          </a:p>
          <a:p>
            <a:pPr marL="1371600" lvl="2" indent="-457200" algn="just">
              <a:lnSpc>
                <a:spcPct val="115000"/>
              </a:lnSpc>
              <a:spcBef>
                <a:spcPct val="20000"/>
              </a:spcBef>
              <a:buClr>
                <a:schemeClr val="bg1"/>
              </a:buClr>
              <a:buSzPct val="90000"/>
              <a:buFont typeface="Arial" pitchFamily="34" charset="0"/>
              <a:buChar char="•"/>
              <a:defRPr/>
            </a:pPr>
            <a:r>
              <a:rPr lang="es-ES" sz="2200" dirty="0">
                <a:solidFill>
                  <a:schemeClr val="bg1"/>
                </a:solidFill>
                <a:latin typeface="Arial Narrow" pitchFamily="34" charset="0"/>
              </a:rPr>
              <a:t>Tendencias Tecnológicas</a:t>
            </a:r>
          </a:p>
          <a:p>
            <a:pPr marL="1371600" lvl="2" indent="-457200" algn="just">
              <a:lnSpc>
                <a:spcPct val="115000"/>
              </a:lnSpc>
              <a:spcBef>
                <a:spcPct val="20000"/>
              </a:spcBef>
              <a:buClr>
                <a:schemeClr val="bg1"/>
              </a:buClr>
              <a:buSzPct val="90000"/>
              <a:buFont typeface="Arial" pitchFamily="34" charset="0"/>
              <a:buChar char="•"/>
              <a:defRPr/>
            </a:pPr>
            <a:r>
              <a:rPr lang="es-ES" sz="2200" dirty="0">
                <a:solidFill>
                  <a:schemeClr val="bg1"/>
                </a:solidFill>
                <a:latin typeface="Arial Narrow" pitchFamily="34" charset="0"/>
              </a:rPr>
              <a:t>Alianzas estratégicas: cooperación</a:t>
            </a:r>
          </a:p>
          <a:p>
            <a:pPr marL="914400" lvl="1" indent="-457200" algn="just">
              <a:lnSpc>
                <a:spcPct val="115000"/>
              </a:lnSpc>
              <a:spcBef>
                <a:spcPct val="20000"/>
              </a:spcBef>
              <a:buClr>
                <a:srgbClr val="4032F6"/>
              </a:buClr>
              <a:buSzPct val="90000"/>
              <a:buFont typeface="+mj-lt"/>
              <a:buAutoNum type="arabicPeriod"/>
              <a:defRPr/>
            </a:pPr>
            <a:endParaRPr lang="es-ES" sz="2200" b="1" kern="0" dirty="0">
              <a:solidFill>
                <a:schemeClr val="bg1"/>
              </a:solidFill>
              <a:latin typeface="Arial Narrow" pitchFamily="34" charset="0"/>
            </a:endParaRPr>
          </a:p>
          <a:p>
            <a:pPr marL="800100" lvl="1" indent="-342900">
              <a:buFont typeface="+mj-lt"/>
              <a:buAutoNum type="arabicPeriod"/>
              <a:defRPr/>
            </a:pPr>
            <a:endParaRPr lang="es-ES" sz="2200" b="1" dirty="0">
              <a:solidFill>
                <a:schemeClr val="bg1"/>
              </a:solidFill>
              <a:latin typeface="Arial Narrow" pitchFamily="34" charset="0"/>
            </a:endParaRPr>
          </a:p>
          <a:p>
            <a:pPr marL="342900" indent="15875" algn="just">
              <a:defRPr/>
            </a:pPr>
            <a:endParaRPr lang="es-ES" sz="2200" b="1" dirty="0">
              <a:solidFill>
                <a:schemeClr val="bg1"/>
              </a:solidFill>
              <a:latin typeface="Arial Narrow" pitchFamily="34" charset="0"/>
            </a:endParaRPr>
          </a:p>
        </p:txBody>
      </p:sp>
    </p:spTree>
    <p:extLst>
      <p:ext uri="{BB962C8B-B14F-4D97-AF65-F5344CB8AC3E}">
        <p14:creationId xmlns:p14="http://schemas.microsoft.com/office/powerpoint/2010/main" val="4070411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10" name="Text Box 9"/>
          <p:cNvSpPr txBox="1">
            <a:spLocks noChangeArrowheads="1"/>
          </p:cNvSpPr>
          <p:nvPr/>
        </p:nvSpPr>
        <p:spPr bwMode="auto">
          <a:xfrm>
            <a:off x="468313" y="1412776"/>
            <a:ext cx="8316912" cy="4524315"/>
          </a:xfrm>
          <a:prstGeom prst="rect">
            <a:avLst/>
          </a:prstGeom>
          <a:noFill/>
          <a:ln w="22225">
            <a:solidFill>
              <a:schemeClr val="bg1"/>
            </a:solidFill>
            <a:miter lim="800000"/>
            <a:headEnd/>
            <a:tailEnd/>
          </a:ln>
        </p:spPr>
        <p:txBody>
          <a:bodyPr>
            <a:spAutoFit/>
          </a:bodyPr>
          <a:lstStyle/>
          <a:p>
            <a:pPr marL="342900" indent="-342900" algn="ctr">
              <a:defRPr/>
            </a:pPr>
            <a:r>
              <a:rPr lang="es-ES" sz="3600" dirty="0">
                <a:solidFill>
                  <a:schemeClr val="bg1"/>
                </a:solidFill>
                <a:latin typeface="+mj-lt"/>
              </a:rPr>
              <a:t>Parece como si Europa hubiera invertido un gran esfuerzo en la investigación básica de excelencia, pero haya dejado el conocimiento abierto, sin control en un mundo globalizado, es decir, sin la protección necesaria para transformar el conocimiento en riqueza mediante los mecanismos clásicos</a:t>
            </a:r>
          </a:p>
        </p:txBody>
      </p:sp>
    </p:spTree>
    <p:extLst>
      <p:ext uri="{BB962C8B-B14F-4D97-AF65-F5344CB8AC3E}">
        <p14:creationId xmlns:p14="http://schemas.microsoft.com/office/powerpoint/2010/main" val="1926848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Rectangle 3"/>
          <p:cNvSpPr txBox="1">
            <a:spLocks noChangeArrowheads="1"/>
          </p:cNvSpPr>
          <p:nvPr/>
        </p:nvSpPr>
        <p:spPr bwMode="auto">
          <a:xfrm>
            <a:off x="385763" y="1557338"/>
            <a:ext cx="8434387" cy="4535487"/>
          </a:xfrm>
          <a:prstGeom prst="rect">
            <a:avLst/>
          </a:prstGeom>
          <a:noFill/>
          <a:ln w="9525">
            <a:noFill/>
            <a:miter lim="800000"/>
            <a:headEnd/>
            <a:tailEnd/>
          </a:ln>
        </p:spPr>
        <p:txBody>
          <a:bodyPr/>
          <a:lstStyle/>
          <a:p>
            <a:pPr marL="457200" indent="-457200" algn="just">
              <a:lnSpc>
                <a:spcPct val="115000"/>
              </a:lnSpc>
              <a:spcBef>
                <a:spcPct val="20000"/>
              </a:spcBef>
              <a:buClr>
                <a:srgbClr val="4032F6"/>
              </a:buClr>
              <a:buSzPct val="90000"/>
              <a:defRPr/>
            </a:pPr>
            <a:r>
              <a:rPr lang="es-ES" sz="2200" b="1" kern="0" dirty="0">
                <a:solidFill>
                  <a:schemeClr val="bg1"/>
                </a:solidFill>
                <a:latin typeface="Arial Narrow" pitchFamily="34" charset="0"/>
              </a:rPr>
              <a:t>Elementos claves para la Gestión de la Innovación:</a:t>
            </a:r>
            <a:endParaRPr lang="es-ES" sz="2200" b="1" dirty="0">
              <a:solidFill>
                <a:schemeClr val="bg1"/>
              </a:solidFill>
              <a:latin typeface="Arial" charset="0"/>
            </a:endParaRPr>
          </a:p>
          <a:p>
            <a:pPr marL="914400" lvl="1" indent="-457200" algn="just">
              <a:lnSpc>
                <a:spcPct val="115000"/>
              </a:lnSpc>
              <a:spcBef>
                <a:spcPct val="20000"/>
              </a:spcBef>
              <a:buClr>
                <a:schemeClr val="bg1"/>
              </a:buClr>
              <a:buSzPct val="90000"/>
              <a:buFont typeface="+mj-lt"/>
              <a:buAutoNum type="arabicPeriod" startAt="2"/>
              <a:defRPr/>
            </a:pPr>
            <a:r>
              <a:rPr lang="es-ES" sz="2200" b="1" dirty="0">
                <a:solidFill>
                  <a:schemeClr val="bg1"/>
                </a:solidFill>
                <a:latin typeface="Arial Narrow" pitchFamily="34" charset="0"/>
              </a:rPr>
              <a:t>Focalizar</a:t>
            </a:r>
            <a:r>
              <a:rPr lang="es-ES" sz="2200" dirty="0">
                <a:solidFill>
                  <a:schemeClr val="bg1"/>
                </a:solidFill>
                <a:latin typeface="Arial Narrow" pitchFamily="34" charset="0"/>
              </a:rPr>
              <a:t>:</a:t>
            </a:r>
          </a:p>
          <a:p>
            <a:pPr marL="1371600" lvl="2" indent="-457200" algn="just">
              <a:lnSpc>
                <a:spcPct val="115000"/>
              </a:lnSpc>
              <a:spcBef>
                <a:spcPct val="20000"/>
              </a:spcBef>
              <a:buClr>
                <a:schemeClr val="bg1"/>
              </a:buClr>
              <a:buSzPct val="90000"/>
              <a:buFont typeface="Arial" pitchFamily="34" charset="0"/>
              <a:buChar char="•"/>
              <a:defRPr/>
            </a:pPr>
            <a:r>
              <a:rPr lang="es-ES" sz="2200" dirty="0">
                <a:solidFill>
                  <a:schemeClr val="bg1"/>
                </a:solidFill>
                <a:latin typeface="Arial Narrow" pitchFamily="34" charset="0"/>
              </a:rPr>
              <a:t>Son más competitivas aquellas empresas que adecuan su estrategia a las características del entorno. </a:t>
            </a:r>
          </a:p>
          <a:p>
            <a:pPr marL="1371600" lvl="2" indent="-457200" algn="just">
              <a:lnSpc>
                <a:spcPct val="115000"/>
              </a:lnSpc>
              <a:spcBef>
                <a:spcPct val="20000"/>
              </a:spcBef>
              <a:buClr>
                <a:schemeClr val="bg1"/>
              </a:buClr>
              <a:buSzPct val="90000"/>
              <a:buFont typeface="Arial" pitchFamily="34" charset="0"/>
              <a:buChar char="•"/>
              <a:defRPr/>
            </a:pPr>
            <a:r>
              <a:rPr lang="es-ES" sz="2200" dirty="0">
                <a:solidFill>
                  <a:schemeClr val="bg1"/>
                </a:solidFill>
                <a:latin typeface="Arial Narrow" pitchFamily="34" charset="0"/>
              </a:rPr>
              <a:t>si una empresa piensa competir en tecnología debe adquirir “competencia tecnológica”:</a:t>
            </a:r>
          </a:p>
          <a:p>
            <a:pPr marL="1828800" lvl="3" indent="-457200" algn="just">
              <a:lnSpc>
                <a:spcPct val="115000"/>
              </a:lnSpc>
              <a:spcBef>
                <a:spcPct val="20000"/>
              </a:spcBef>
              <a:buClr>
                <a:schemeClr val="bg1"/>
              </a:buClr>
              <a:buSzPct val="90000"/>
              <a:buFont typeface="Arial" pitchFamily="34" charset="0"/>
              <a:buChar char="•"/>
              <a:defRPr/>
            </a:pPr>
            <a:r>
              <a:rPr lang="es-ES" sz="2200" dirty="0">
                <a:solidFill>
                  <a:schemeClr val="bg1"/>
                </a:solidFill>
                <a:latin typeface="Arial Narrow" pitchFamily="34" charset="0"/>
              </a:rPr>
              <a:t>lo que la empresa sabe hacer</a:t>
            </a:r>
          </a:p>
          <a:p>
            <a:pPr marL="1828800" lvl="3" indent="-457200" algn="just">
              <a:lnSpc>
                <a:spcPct val="115000"/>
              </a:lnSpc>
              <a:spcBef>
                <a:spcPct val="20000"/>
              </a:spcBef>
              <a:buClr>
                <a:schemeClr val="bg1"/>
              </a:buClr>
              <a:buSzPct val="90000"/>
              <a:buFont typeface="Arial" pitchFamily="34" charset="0"/>
              <a:buChar char="•"/>
              <a:defRPr/>
            </a:pPr>
            <a:r>
              <a:rPr lang="es-ES" sz="2200" dirty="0">
                <a:solidFill>
                  <a:schemeClr val="bg1"/>
                </a:solidFill>
                <a:latin typeface="Arial Narrow" pitchFamily="34" charset="0"/>
              </a:rPr>
              <a:t>la forma en que lo hace y lo suministra</a:t>
            </a:r>
          </a:p>
          <a:p>
            <a:pPr marL="1828800" lvl="3" indent="-457200" algn="just">
              <a:lnSpc>
                <a:spcPct val="115000"/>
              </a:lnSpc>
              <a:spcBef>
                <a:spcPct val="20000"/>
              </a:spcBef>
              <a:buClr>
                <a:schemeClr val="bg1"/>
              </a:buClr>
              <a:buSzPct val="90000"/>
              <a:buFont typeface="Arial" pitchFamily="34" charset="0"/>
              <a:buChar char="•"/>
              <a:defRPr/>
            </a:pPr>
            <a:r>
              <a:rPr lang="es-ES" sz="2200" dirty="0">
                <a:solidFill>
                  <a:schemeClr val="bg1"/>
                </a:solidFill>
                <a:latin typeface="Arial Narrow" pitchFamily="34" charset="0"/>
              </a:rPr>
              <a:t>los conocimientos que necesita de acuerdo con su estrategia competitiva</a:t>
            </a:r>
          </a:p>
          <a:p>
            <a:pPr marL="914400" lvl="1" indent="-457200" algn="just">
              <a:lnSpc>
                <a:spcPct val="115000"/>
              </a:lnSpc>
              <a:spcBef>
                <a:spcPct val="20000"/>
              </a:spcBef>
              <a:buClr>
                <a:srgbClr val="4032F6"/>
              </a:buClr>
              <a:buSzPct val="90000"/>
              <a:buFont typeface="+mj-lt"/>
              <a:buAutoNum type="arabicPeriod" startAt="2"/>
              <a:defRPr/>
            </a:pPr>
            <a:endParaRPr lang="es-ES" sz="2200" b="1" kern="0" dirty="0">
              <a:solidFill>
                <a:schemeClr val="bg1"/>
              </a:solidFill>
              <a:latin typeface="Arial Narrow" pitchFamily="34" charset="0"/>
            </a:endParaRPr>
          </a:p>
          <a:p>
            <a:pPr marL="800100" lvl="1" indent="-342900">
              <a:buFont typeface="+mj-lt"/>
              <a:buAutoNum type="arabicPeriod" startAt="2"/>
              <a:defRPr/>
            </a:pPr>
            <a:endParaRPr lang="es-ES" sz="2200" b="1" dirty="0">
              <a:solidFill>
                <a:schemeClr val="bg1"/>
              </a:solidFill>
              <a:latin typeface="Arial Narrow" pitchFamily="34" charset="0"/>
            </a:endParaRPr>
          </a:p>
          <a:p>
            <a:pPr marL="342900" indent="15875" algn="just">
              <a:defRPr/>
            </a:pPr>
            <a:endParaRPr lang="es-ES" sz="2200" b="1" dirty="0">
              <a:solidFill>
                <a:schemeClr val="bg1"/>
              </a:solidFill>
              <a:latin typeface="Arial Narrow" pitchFamily="34" charset="0"/>
            </a:endParaRPr>
          </a:p>
        </p:txBody>
      </p:sp>
    </p:spTree>
    <p:extLst>
      <p:ext uri="{BB962C8B-B14F-4D97-AF65-F5344CB8AC3E}">
        <p14:creationId xmlns:p14="http://schemas.microsoft.com/office/powerpoint/2010/main" val="2480188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Rectangle 3"/>
          <p:cNvSpPr txBox="1">
            <a:spLocks noChangeArrowheads="1"/>
          </p:cNvSpPr>
          <p:nvPr/>
        </p:nvSpPr>
        <p:spPr bwMode="auto">
          <a:xfrm>
            <a:off x="385763" y="1557338"/>
            <a:ext cx="8434387" cy="4535487"/>
          </a:xfrm>
          <a:prstGeom prst="rect">
            <a:avLst/>
          </a:prstGeom>
          <a:noFill/>
          <a:ln w="9525">
            <a:noFill/>
            <a:miter lim="800000"/>
            <a:headEnd/>
            <a:tailEnd/>
          </a:ln>
        </p:spPr>
        <p:txBody>
          <a:bodyPr/>
          <a:lstStyle/>
          <a:p>
            <a:pPr marL="457200" indent="-457200" algn="just">
              <a:lnSpc>
                <a:spcPct val="115000"/>
              </a:lnSpc>
              <a:spcBef>
                <a:spcPct val="20000"/>
              </a:spcBef>
              <a:buClr>
                <a:schemeClr val="bg1"/>
              </a:buClr>
              <a:buSzPct val="90000"/>
              <a:defRPr/>
            </a:pPr>
            <a:r>
              <a:rPr lang="es-ES" sz="2200" b="1" kern="0" dirty="0">
                <a:solidFill>
                  <a:schemeClr val="bg1"/>
                </a:solidFill>
                <a:latin typeface="Arial Narrow" pitchFamily="34" charset="0"/>
              </a:rPr>
              <a:t>Elementos claves para la Gestión de la Innovación:</a:t>
            </a:r>
          </a:p>
          <a:p>
            <a:pPr marL="914400" lvl="1" indent="-457200" algn="just">
              <a:lnSpc>
                <a:spcPct val="115000"/>
              </a:lnSpc>
              <a:spcBef>
                <a:spcPct val="20000"/>
              </a:spcBef>
              <a:buClr>
                <a:schemeClr val="bg1"/>
              </a:buClr>
              <a:buSzPct val="90000"/>
              <a:buFont typeface="Arial" pitchFamily="34" charset="0"/>
              <a:buChar char="•"/>
              <a:defRPr/>
            </a:pPr>
            <a:endParaRPr lang="es-ES" sz="2200" b="1" dirty="0">
              <a:solidFill>
                <a:schemeClr val="bg1"/>
              </a:solidFill>
              <a:latin typeface="Arial Narrow" pitchFamily="34" charset="0"/>
            </a:endParaRPr>
          </a:p>
          <a:p>
            <a:pPr marL="914400" lvl="1" indent="-457200" algn="just">
              <a:lnSpc>
                <a:spcPct val="115000"/>
              </a:lnSpc>
              <a:spcBef>
                <a:spcPct val="20000"/>
              </a:spcBef>
              <a:buClr>
                <a:schemeClr val="bg1"/>
              </a:buClr>
              <a:buSzPct val="90000"/>
              <a:buFont typeface="+mj-lt"/>
              <a:buAutoNum type="arabicPeriod" startAt="3"/>
              <a:defRPr/>
            </a:pPr>
            <a:r>
              <a:rPr lang="es-ES" sz="2200" b="1" dirty="0">
                <a:solidFill>
                  <a:schemeClr val="bg1"/>
                </a:solidFill>
                <a:latin typeface="Arial Narrow" pitchFamily="34" charset="0"/>
              </a:rPr>
              <a:t>Capacitarse</a:t>
            </a:r>
            <a:r>
              <a:rPr lang="es-ES" sz="2200" dirty="0">
                <a:solidFill>
                  <a:schemeClr val="bg1"/>
                </a:solidFill>
                <a:latin typeface="Arial Narrow" pitchFamily="34" charset="0"/>
              </a:rPr>
              <a:t>:</a:t>
            </a:r>
          </a:p>
          <a:p>
            <a:pPr marL="1371600" lvl="2" indent="-457200" algn="just">
              <a:lnSpc>
                <a:spcPct val="115000"/>
              </a:lnSpc>
              <a:spcBef>
                <a:spcPct val="20000"/>
              </a:spcBef>
              <a:buClr>
                <a:schemeClr val="bg1"/>
              </a:buClr>
              <a:buSzPct val="90000"/>
              <a:buFont typeface="Arial" pitchFamily="34" charset="0"/>
              <a:buChar char="•"/>
              <a:defRPr/>
            </a:pPr>
            <a:r>
              <a:rPr lang="es-ES" sz="2200" dirty="0">
                <a:solidFill>
                  <a:schemeClr val="bg1"/>
                </a:solidFill>
                <a:latin typeface="Arial Narrow" pitchFamily="34" charset="0"/>
              </a:rPr>
              <a:t>definida la estrategia, la empresa debe dotarse de las capacidades organizativas, conocimientos, habilidades, recursos financieros, humanos, bienes de equipo y herramientas necesarias.</a:t>
            </a:r>
          </a:p>
          <a:p>
            <a:pPr marL="914400" lvl="1" indent="-457200" algn="just">
              <a:lnSpc>
                <a:spcPct val="115000"/>
              </a:lnSpc>
              <a:spcBef>
                <a:spcPct val="20000"/>
              </a:spcBef>
              <a:buClr>
                <a:schemeClr val="bg1"/>
              </a:buClr>
              <a:buSzPct val="90000"/>
              <a:defRPr/>
            </a:pPr>
            <a:endParaRPr lang="es-ES" sz="2200" b="1" kern="0" dirty="0">
              <a:solidFill>
                <a:schemeClr val="bg1"/>
              </a:solidFill>
              <a:latin typeface="Arial Narrow" pitchFamily="34" charset="0"/>
            </a:endParaRPr>
          </a:p>
          <a:p>
            <a:pPr marL="800100" lvl="1" indent="-342900">
              <a:buClr>
                <a:schemeClr val="bg1"/>
              </a:buClr>
              <a:buFont typeface="+mj-lt"/>
              <a:buAutoNum type="arabicPeriod" startAt="3"/>
              <a:defRPr/>
            </a:pPr>
            <a:endParaRPr lang="es-ES" sz="2200" b="1" dirty="0">
              <a:solidFill>
                <a:schemeClr val="bg1"/>
              </a:solidFill>
              <a:latin typeface="Arial Narrow" pitchFamily="34" charset="0"/>
            </a:endParaRPr>
          </a:p>
          <a:p>
            <a:pPr marL="342900" indent="15875" algn="just">
              <a:buClr>
                <a:schemeClr val="bg1"/>
              </a:buClr>
              <a:defRPr/>
            </a:pPr>
            <a:endParaRPr lang="es-ES" sz="2200" b="1" dirty="0">
              <a:solidFill>
                <a:schemeClr val="bg1"/>
              </a:solidFill>
              <a:latin typeface="Arial Narrow" pitchFamily="34" charset="0"/>
            </a:endParaRPr>
          </a:p>
        </p:txBody>
      </p:sp>
    </p:spTree>
    <p:extLst>
      <p:ext uri="{BB962C8B-B14F-4D97-AF65-F5344CB8AC3E}">
        <p14:creationId xmlns:p14="http://schemas.microsoft.com/office/powerpoint/2010/main" val="1559382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Rectangle 3"/>
          <p:cNvSpPr txBox="1">
            <a:spLocks noChangeArrowheads="1"/>
          </p:cNvSpPr>
          <p:nvPr/>
        </p:nvSpPr>
        <p:spPr bwMode="auto">
          <a:xfrm>
            <a:off x="385763" y="1557338"/>
            <a:ext cx="8434387" cy="4535487"/>
          </a:xfrm>
          <a:prstGeom prst="rect">
            <a:avLst/>
          </a:prstGeom>
          <a:noFill/>
          <a:ln w="9525">
            <a:noFill/>
            <a:miter lim="800000"/>
            <a:headEnd/>
            <a:tailEnd/>
          </a:ln>
        </p:spPr>
        <p:txBody>
          <a:bodyPr/>
          <a:lstStyle/>
          <a:p>
            <a:pPr marL="457200" indent="-457200" algn="just">
              <a:lnSpc>
                <a:spcPct val="115000"/>
              </a:lnSpc>
              <a:spcBef>
                <a:spcPct val="20000"/>
              </a:spcBef>
              <a:buClr>
                <a:srgbClr val="4032F6"/>
              </a:buClr>
              <a:buSzPct val="90000"/>
              <a:defRPr/>
            </a:pPr>
            <a:r>
              <a:rPr lang="es-ES" sz="2200" b="1" kern="0" dirty="0">
                <a:solidFill>
                  <a:schemeClr val="bg1"/>
                </a:solidFill>
                <a:latin typeface="Arial Narrow" pitchFamily="34" charset="0"/>
              </a:rPr>
              <a:t>Elementos claves para la Gestión de la Innovación:</a:t>
            </a:r>
          </a:p>
          <a:p>
            <a:pPr marL="914400" lvl="1" indent="-457200" algn="just">
              <a:lnSpc>
                <a:spcPct val="115000"/>
              </a:lnSpc>
              <a:spcBef>
                <a:spcPct val="20000"/>
              </a:spcBef>
              <a:buClr>
                <a:srgbClr val="4032F6"/>
              </a:buClr>
              <a:buSzPct val="90000"/>
              <a:buFont typeface="Arial" pitchFamily="34" charset="0"/>
              <a:buChar char="•"/>
              <a:defRPr/>
            </a:pPr>
            <a:endParaRPr lang="es-ES" sz="2200" b="1" dirty="0">
              <a:solidFill>
                <a:schemeClr val="bg1"/>
              </a:solidFill>
              <a:latin typeface="Arial Narrow" pitchFamily="34" charset="0"/>
            </a:endParaRPr>
          </a:p>
          <a:p>
            <a:pPr marL="914400" lvl="1" indent="-457200" algn="just">
              <a:lnSpc>
                <a:spcPct val="115000"/>
              </a:lnSpc>
              <a:spcBef>
                <a:spcPct val="20000"/>
              </a:spcBef>
              <a:buClr>
                <a:schemeClr val="bg1"/>
              </a:buClr>
              <a:buSzPct val="90000"/>
              <a:buFont typeface="+mj-lt"/>
              <a:buAutoNum type="arabicPeriod" startAt="4"/>
              <a:defRPr/>
            </a:pPr>
            <a:r>
              <a:rPr lang="es-ES" sz="2200" b="1" dirty="0">
                <a:solidFill>
                  <a:schemeClr val="bg1"/>
                </a:solidFill>
                <a:latin typeface="Arial Narrow" pitchFamily="34" charset="0"/>
              </a:rPr>
              <a:t>Implantar la innovación</a:t>
            </a:r>
            <a:r>
              <a:rPr lang="es-ES" sz="2200" dirty="0">
                <a:solidFill>
                  <a:schemeClr val="bg1"/>
                </a:solidFill>
                <a:latin typeface="Arial Narrow" pitchFamily="34" charset="0"/>
              </a:rPr>
              <a:t>:</a:t>
            </a:r>
          </a:p>
          <a:p>
            <a:pPr marL="1371600" lvl="2" indent="-457200" algn="just">
              <a:lnSpc>
                <a:spcPct val="115000"/>
              </a:lnSpc>
              <a:spcBef>
                <a:spcPct val="20000"/>
              </a:spcBef>
              <a:buClr>
                <a:schemeClr val="bg1"/>
              </a:buClr>
              <a:buSzPct val="90000"/>
              <a:buFont typeface="Arial" pitchFamily="34" charset="0"/>
              <a:buChar char="•"/>
              <a:defRPr/>
            </a:pPr>
            <a:r>
              <a:rPr lang="es-ES" sz="2200" dirty="0">
                <a:solidFill>
                  <a:schemeClr val="bg1"/>
                </a:solidFill>
                <a:latin typeface="Arial Narrow" pitchFamily="34" charset="0"/>
              </a:rPr>
              <a:t>Transformar el conocimiento y la tecnología adquiridos en realidades empresariales, en nuevos productos, procesos o servicios</a:t>
            </a:r>
          </a:p>
          <a:p>
            <a:pPr marL="914400" lvl="1" indent="-457200" algn="just">
              <a:lnSpc>
                <a:spcPct val="115000"/>
              </a:lnSpc>
              <a:spcBef>
                <a:spcPct val="20000"/>
              </a:spcBef>
              <a:buClr>
                <a:srgbClr val="4032F6"/>
              </a:buClr>
              <a:buSzPct val="90000"/>
              <a:defRPr/>
            </a:pPr>
            <a:endParaRPr lang="es-ES" sz="2200" b="1" kern="0" dirty="0">
              <a:solidFill>
                <a:schemeClr val="bg1"/>
              </a:solidFill>
              <a:latin typeface="Arial Narrow" pitchFamily="34" charset="0"/>
            </a:endParaRPr>
          </a:p>
          <a:p>
            <a:pPr marL="800100" lvl="1" indent="-342900">
              <a:buFont typeface="+mj-lt"/>
              <a:buAutoNum type="arabicPeriod" startAt="3"/>
              <a:defRPr/>
            </a:pPr>
            <a:endParaRPr lang="es-ES" sz="2200" b="1" dirty="0">
              <a:solidFill>
                <a:schemeClr val="bg1"/>
              </a:solidFill>
              <a:latin typeface="Arial Narrow" pitchFamily="34" charset="0"/>
            </a:endParaRPr>
          </a:p>
          <a:p>
            <a:pPr marL="342900" indent="15875" algn="just">
              <a:defRPr/>
            </a:pPr>
            <a:endParaRPr lang="es-ES" sz="2200" b="1" dirty="0">
              <a:solidFill>
                <a:schemeClr val="bg1"/>
              </a:solidFill>
              <a:latin typeface="Arial Narrow" pitchFamily="34" charset="0"/>
            </a:endParaRPr>
          </a:p>
        </p:txBody>
      </p:sp>
    </p:spTree>
    <p:extLst>
      <p:ext uri="{BB962C8B-B14F-4D97-AF65-F5344CB8AC3E}">
        <p14:creationId xmlns:p14="http://schemas.microsoft.com/office/powerpoint/2010/main" val="2090855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Rectangle 3"/>
          <p:cNvSpPr txBox="1">
            <a:spLocks noChangeArrowheads="1"/>
          </p:cNvSpPr>
          <p:nvPr/>
        </p:nvSpPr>
        <p:spPr bwMode="auto">
          <a:xfrm>
            <a:off x="385763" y="1557338"/>
            <a:ext cx="8186737" cy="1371600"/>
          </a:xfrm>
          <a:prstGeom prst="rect">
            <a:avLst/>
          </a:prstGeom>
          <a:noFill/>
          <a:ln w="9525">
            <a:noFill/>
            <a:miter lim="800000"/>
            <a:headEnd/>
            <a:tailEnd/>
          </a:ln>
        </p:spPr>
        <p:txBody>
          <a:bodyPr/>
          <a:lstStyle/>
          <a:p>
            <a:pPr marL="457200" indent="-457200" algn="just">
              <a:lnSpc>
                <a:spcPct val="115000"/>
              </a:lnSpc>
              <a:spcBef>
                <a:spcPct val="20000"/>
              </a:spcBef>
              <a:buClr>
                <a:schemeClr val="bg1"/>
              </a:buClr>
              <a:buSzPct val="90000"/>
              <a:defRPr/>
            </a:pPr>
            <a:r>
              <a:rPr lang="es-ES" sz="2200" b="1" kern="0" dirty="0">
                <a:solidFill>
                  <a:schemeClr val="bg1"/>
                </a:solidFill>
                <a:latin typeface="Arial Narrow" pitchFamily="34" charset="0"/>
              </a:rPr>
              <a:t>Elementos claves para la Gestión de la Innovación:</a:t>
            </a:r>
          </a:p>
          <a:p>
            <a:pPr marL="914400" lvl="1" indent="-457200" algn="just">
              <a:lnSpc>
                <a:spcPct val="115000"/>
              </a:lnSpc>
              <a:spcBef>
                <a:spcPct val="20000"/>
              </a:spcBef>
              <a:buClr>
                <a:schemeClr val="bg1"/>
              </a:buClr>
              <a:buSzPct val="90000"/>
              <a:buFont typeface="Arial" pitchFamily="34" charset="0"/>
              <a:buChar char="•"/>
              <a:defRPr/>
            </a:pPr>
            <a:endParaRPr lang="es-ES" sz="2200" b="1" dirty="0">
              <a:solidFill>
                <a:schemeClr val="bg1"/>
              </a:solidFill>
              <a:latin typeface="Arial Narrow" pitchFamily="34" charset="0"/>
            </a:endParaRPr>
          </a:p>
          <a:p>
            <a:pPr marL="914400" lvl="1" indent="-457200" algn="just">
              <a:lnSpc>
                <a:spcPct val="115000"/>
              </a:lnSpc>
              <a:spcBef>
                <a:spcPct val="20000"/>
              </a:spcBef>
              <a:buClr>
                <a:schemeClr val="bg1"/>
              </a:buClr>
              <a:buSzPct val="90000"/>
              <a:buFont typeface="+mj-lt"/>
              <a:buAutoNum type="arabicPeriod" startAt="5"/>
              <a:defRPr/>
            </a:pPr>
            <a:r>
              <a:rPr lang="es-ES" sz="2200" b="1" dirty="0">
                <a:solidFill>
                  <a:schemeClr val="bg1"/>
                </a:solidFill>
                <a:latin typeface="Arial Narrow" pitchFamily="34" charset="0"/>
              </a:rPr>
              <a:t>Aprender</a:t>
            </a:r>
            <a:r>
              <a:rPr lang="es-ES" sz="2200" dirty="0">
                <a:solidFill>
                  <a:schemeClr val="bg1"/>
                </a:solidFill>
                <a:latin typeface="Arial Narrow" pitchFamily="34" charset="0"/>
              </a:rPr>
              <a:t> de la experiencia del éxito o fracaso: aprender a aprender</a:t>
            </a:r>
          </a:p>
          <a:p>
            <a:pPr marL="800100" lvl="1" indent="-342900">
              <a:buClr>
                <a:schemeClr val="bg1"/>
              </a:buClr>
              <a:defRPr/>
            </a:pPr>
            <a:endParaRPr lang="es-ES" sz="3200" b="1" dirty="0">
              <a:solidFill>
                <a:schemeClr val="bg1"/>
              </a:solidFill>
              <a:latin typeface="Arial Narrow" pitchFamily="34" charset="0"/>
            </a:endParaRPr>
          </a:p>
          <a:p>
            <a:pPr marL="342900" indent="15875" algn="just">
              <a:buClr>
                <a:schemeClr val="bg1"/>
              </a:buClr>
              <a:defRPr/>
            </a:pPr>
            <a:endParaRPr lang="es-ES" sz="2200" b="1" dirty="0">
              <a:solidFill>
                <a:schemeClr val="bg1"/>
              </a:solidFill>
              <a:latin typeface="Arial Narrow"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3071813"/>
            <a:ext cx="71056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60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Rectangle 4"/>
          <p:cNvSpPr>
            <a:spLocks noChangeArrowheads="1"/>
          </p:cNvSpPr>
          <p:nvPr/>
        </p:nvSpPr>
        <p:spPr bwMode="auto">
          <a:xfrm>
            <a:off x="827088" y="1989138"/>
            <a:ext cx="777716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bg1"/>
              </a:buClr>
              <a:buSzPct val="90000"/>
              <a:buFont typeface="Wingdings" panose="05000000000000000000" pitchFamily="2" charset="2"/>
              <a:buNone/>
            </a:pPr>
            <a:r>
              <a:rPr lang="es-ES" altLang="es-ES" sz="2400" b="1" dirty="0" smtClean="0">
                <a:solidFill>
                  <a:schemeClr val="bg1"/>
                </a:solidFill>
                <a:latin typeface="Arial Narrow" panose="020B0606020202030204" pitchFamily="34" charset="0"/>
              </a:rPr>
              <a:t>Características de una empresa innovadora:</a:t>
            </a:r>
            <a:endParaRPr lang="es-ES" altLang="es-ES" sz="2400" b="1" dirty="0">
              <a:solidFill>
                <a:schemeClr val="bg1"/>
              </a:solidFill>
              <a:latin typeface="Arial Narrow" panose="020B0606020202030204" pitchFamily="34" charset="0"/>
            </a:endParaRPr>
          </a:p>
          <a:p>
            <a:pPr eaLnBrk="1" hangingPunct="1">
              <a:spcBef>
                <a:spcPct val="20000"/>
              </a:spcBef>
              <a:buClr>
                <a:schemeClr val="bg1"/>
              </a:buClr>
              <a:buSzPct val="90000"/>
              <a:buFont typeface="Wingdings" panose="05000000000000000000" pitchFamily="2" charset="2"/>
              <a:buChar char="§"/>
            </a:pPr>
            <a:r>
              <a:rPr lang="es-ES" altLang="es-ES" sz="2400" b="1" dirty="0">
                <a:solidFill>
                  <a:schemeClr val="bg1"/>
                </a:solidFill>
                <a:latin typeface="Arial Narrow" panose="020B0606020202030204" pitchFamily="34" charset="0"/>
              </a:rPr>
              <a:t>Innovación incremental </a:t>
            </a:r>
          </a:p>
          <a:p>
            <a:pPr eaLnBrk="1" hangingPunct="1">
              <a:spcBef>
                <a:spcPct val="20000"/>
              </a:spcBef>
              <a:buClr>
                <a:schemeClr val="bg1"/>
              </a:buClr>
              <a:buSzPct val="90000"/>
              <a:buFont typeface="Wingdings" panose="05000000000000000000" pitchFamily="2" charset="2"/>
              <a:buChar char="§"/>
            </a:pPr>
            <a:r>
              <a:rPr lang="es-ES" altLang="es-ES" sz="2400" b="1" dirty="0">
                <a:solidFill>
                  <a:schemeClr val="bg1"/>
                </a:solidFill>
                <a:latin typeface="Arial Narrow" panose="020B0606020202030204" pitchFamily="34" charset="0"/>
              </a:rPr>
              <a:t>Fuente de innovación radical</a:t>
            </a:r>
          </a:p>
          <a:p>
            <a:pPr eaLnBrk="1" hangingPunct="1">
              <a:spcBef>
                <a:spcPct val="20000"/>
              </a:spcBef>
              <a:buClr>
                <a:schemeClr val="bg1"/>
              </a:buClr>
              <a:buSzPct val="90000"/>
              <a:buFont typeface="Wingdings" panose="05000000000000000000" pitchFamily="2" charset="2"/>
              <a:buChar char="§"/>
            </a:pPr>
            <a:r>
              <a:rPr lang="es-ES" altLang="es-ES" sz="2400" b="1" dirty="0">
                <a:solidFill>
                  <a:schemeClr val="bg1"/>
                </a:solidFill>
                <a:latin typeface="Arial Narrow" panose="020B0606020202030204" pitchFamily="34" charset="0"/>
              </a:rPr>
              <a:t>Esquemas de producción diferentes a los tradicionales</a:t>
            </a:r>
          </a:p>
          <a:p>
            <a:pPr eaLnBrk="1" hangingPunct="1">
              <a:spcBef>
                <a:spcPct val="20000"/>
              </a:spcBef>
              <a:buClr>
                <a:schemeClr val="bg1"/>
              </a:buClr>
              <a:buSzPct val="90000"/>
              <a:buFont typeface="Wingdings" panose="05000000000000000000" pitchFamily="2" charset="2"/>
              <a:buChar char="§"/>
            </a:pPr>
            <a:r>
              <a:rPr lang="es-ES" altLang="es-ES" sz="2400" b="1" dirty="0">
                <a:solidFill>
                  <a:schemeClr val="bg1"/>
                </a:solidFill>
                <a:latin typeface="Arial Narrow" panose="020B0606020202030204" pitchFamily="34" charset="0"/>
              </a:rPr>
              <a:t>Integración e interacción entre tecnólogos y financieros</a:t>
            </a:r>
          </a:p>
          <a:p>
            <a:pPr eaLnBrk="1" hangingPunct="1">
              <a:spcBef>
                <a:spcPct val="20000"/>
              </a:spcBef>
              <a:buClr>
                <a:schemeClr val="bg1"/>
              </a:buClr>
              <a:buSzPct val="90000"/>
              <a:buFont typeface="Wingdings" panose="05000000000000000000" pitchFamily="2" charset="2"/>
              <a:buChar char="§"/>
            </a:pPr>
            <a:r>
              <a:rPr lang="es-ES" altLang="es-ES" sz="2400" b="1" dirty="0">
                <a:solidFill>
                  <a:schemeClr val="bg1"/>
                </a:solidFill>
                <a:latin typeface="Arial Narrow" panose="020B0606020202030204" pitchFamily="34" charset="0"/>
              </a:rPr>
              <a:t>Las distingue la intensidad del uso del conocimiento.</a:t>
            </a:r>
          </a:p>
          <a:p>
            <a:pPr eaLnBrk="1" hangingPunct="1">
              <a:spcBef>
                <a:spcPct val="20000"/>
              </a:spcBef>
              <a:buClr>
                <a:schemeClr val="bg1"/>
              </a:buClr>
              <a:buSzPct val="90000"/>
              <a:buFont typeface="Wingdings" panose="05000000000000000000" pitchFamily="2" charset="2"/>
              <a:buChar char="§"/>
            </a:pPr>
            <a:endParaRPr lang="es-ES" altLang="es-ES" sz="24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366556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grpSp>
        <p:nvGrpSpPr>
          <p:cNvPr id="4" name="Group 4"/>
          <p:cNvGrpSpPr>
            <a:grpSpLocks/>
          </p:cNvGrpSpPr>
          <p:nvPr/>
        </p:nvGrpSpPr>
        <p:grpSpPr bwMode="auto">
          <a:xfrm>
            <a:off x="304800" y="2247900"/>
            <a:ext cx="8458200" cy="3038475"/>
            <a:chOff x="192" y="1350"/>
            <a:chExt cx="5328" cy="1914"/>
          </a:xfrm>
        </p:grpSpPr>
        <p:sp>
          <p:nvSpPr>
            <p:cNvPr id="5" name="Rectangle 5"/>
            <p:cNvSpPr>
              <a:spLocks noChangeArrowheads="1"/>
            </p:cNvSpPr>
            <p:nvPr/>
          </p:nvSpPr>
          <p:spPr bwMode="auto">
            <a:xfrm>
              <a:off x="192" y="1872"/>
              <a:ext cx="1728" cy="624"/>
            </a:xfrm>
            <a:prstGeom prst="rect">
              <a:avLst/>
            </a:prstGeom>
            <a:solidFill>
              <a:schemeClr val="accent1"/>
            </a:solidFill>
            <a:ln w="9525">
              <a:solidFill>
                <a:schemeClr val="tx1"/>
              </a:solidFill>
              <a:miter lim="800000"/>
              <a:headEnd/>
              <a:tailEnd/>
            </a:ln>
          </p:spPr>
          <p:txBody>
            <a:bodyPr wrap="none" anchor="ctr"/>
            <a:lstStyle/>
            <a:p>
              <a:pPr algn="ctr">
                <a:defRPr/>
              </a:pPr>
              <a:r>
                <a:rPr lang="es-ES" sz="2000">
                  <a:solidFill>
                    <a:schemeClr val="bg1"/>
                  </a:solidFill>
                  <a:latin typeface="+mj-lt"/>
                </a:rPr>
                <a:t>Tamaño Crítico</a:t>
              </a:r>
            </a:p>
          </p:txBody>
        </p:sp>
        <p:sp>
          <p:nvSpPr>
            <p:cNvPr id="6" name="Rectangle 6"/>
            <p:cNvSpPr>
              <a:spLocks noChangeArrowheads="1"/>
            </p:cNvSpPr>
            <p:nvPr/>
          </p:nvSpPr>
          <p:spPr bwMode="auto">
            <a:xfrm>
              <a:off x="1968" y="1350"/>
              <a:ext cx="1728" cy="576"/>
            </a:xfrm>
            <a:prstGeom prst="rect">
              <a:avLst/>
            </a:prstGeom>
            <a:solidFill>
              <a:schemeClr val="accent1"/>
            </a:solidFill>
            <a:ln w="9525">
              <a:solidFill>
                <a:schemeClr val="tx1"/>
              </a:solidFill>
              <a:miter lim="800000"/>
              <a:headEnd/>
              <a:tailEnd/>
            </a:ln>
          </p:spPr>
          <p:txBody>
            <a:bodyPr wrap="none" anchor="ctr"/>
            <a:lstStyle/>
            <a:p>
              <a:pPr algn="ctr">
                <a:defRPr/>
              </a:pPr>
              <a:r>
                <a:rPr lang="es-ES" sz="2000" dirty="0">
                  <a:solidFill>
                    <a:schemeClr val="bg1"/>
                  </a:solidFill>
                  <a:latin typeface="+mj-lt"/>
                </a:rPr>
                <a:t>Fallos de Mercado</a:t>
              </a:r>
            </a:p>
          </p:txBody>
        </p:sp>
        <p:sp>
          <p:nvSpPr>
            <p:cNvPr id="7" name="Rectangle 7"/>
            <p:cNvSpPr>
              <a:spLocks noChangeArrowheads="1"/>
            </p:cNvSpPr>
            <p:nvPr/>
          </p:nvSpPr>
          <p:spPr bwMode="auto">
            <a:xfrm>
              <a:off x="3792" y="1872"/>
              <a:ext cx="1728" cy="576"/>
            </a:xfrm>
            <a:prstGeom prst="rect">
              <a:avLst/>
            </a:prstGeom>
            <a:solidFill>
              <a:schemeClr val="accent1"/>
            </a:solidFill>
            <a:ln w="9525">
              <a:solidFill>
                <a:schemeClr val="tx1"/>
              </a:solidFill>
              <a:miter lim="800000"/>
              <a:headEnd/>
              <a:tailEnd/>
            </a:ln>
          </p:spPr>
          <p:txBody>
            <a:bodyPr wrap="none" anchor="ctr"/>
            <a:lstStyle/>
            <a:p>
              <a:pPr algn="ctr">
                <a:defRPr/>
              </a:pPr>
              <a:r>
                <a:rPr lang="es-ES" sz="2000">
                  <a:solidFill>
                    <a:schemeClr val="bg1"/>
                  </a:solidFill>
                  <a:latin typeface="+mj-lt"/>
                </a:rPr>
                <a:t>Incertidumbre</a:t>
              </a:r>
            </a:p>
          </p:txBody>
        </p:sp>
        <p:sp>
          <p:nvSpPr>
            <p:cNvPr id="8" name="Rectangle 8"/>
            <p:cNvSpPr>
              <a:spLocks noChangeArrowheads="1"/>
            </p:cNvSpPr>
            <p:nvPr/>
          </p:nvSpPr>
          <p:spPr bwMode="auto">
            <a:xfrm>
              <a:off x="2016" y="2592"/>
              <a:ext cx="1728" cy="672"/>
            </a:xfrm>
            <a:prstGeom prst="rect">
              <a:avLst/>
            </a:prstGeom>
            <a:solidFill>
              <a:schemeClr val="accent1"/>
            </a:solidFill>
            <a:ln w="9525">
              <a:solidFill>
                <a:schemeClr val="tx1"/>
              </a:solidFill>
              <a:miter lim="800000"/>
              <a:headEnd/>
              <a:tailEnd/>
            </a:ln>
          </p:spPr>
          <p:txBody>
            <a:bodyPr wrap="none" anchor="ctr"/>
            <a:lstStyle/>
            <a:p>
              <a:pPr algn="ctr">
                <a:defRPr/>
              </a:pPr>
              <a:r>
                <a:rPr lang="es-ES" sz="2000">
                  <a:solidFill>
                    <a:schemeClr val="bg1"/>
                  </a:solidFill>
                  <a:latin typeface="+mj-lt"/>
                </a:rPr>
                <a:t>Conocimiento</a:t>
              </a:r>
            </a:p>
            <a:p>
              <a:pPr algn="ctr">
                <a:defRPr/>
              </a:pPr>
              <a:r>
                <a:rPr lang="es-ES" sz="2000">
                  <a:solidFill>
                    <a:schemeClr val="bg1"/>
                  </a:solidFill>
                  <a:latin typeface="+mj-lt"/>
                </a:rPr>
                <a:t>Tecnológico</a:t>
              </a:r>
            </a:p>
            <a:p>
              <a:pPr algn="ctr">
                <a:defRPr/>
              </a:pPr>
              <a:r>
                <a:rPr lang="es-ES" sz="2000">
                  <a:solidFill>
                    <a:schemeClr val="bg1"/>
                  </a:solidFill>
                  <a:latin typeface="+mj-lt"/>
                </a:rPr>
                <a:t>como Bien Público</a:t>
              </a:r>
            </a:p>
          </p:txBody>
        </p:sp>
        <p:sp>
          <p:nvSpPr>
            <p:cNvPr id="10" name="AutoShape 9"/>
            <p:cNvSpPr>
              <a:spLocks noChangeArrowheads="1"/>
            </p:cNvSpPr>
            <p:nvPr/>
          </p:nvSpPr>
          <p:spPr bwMode="auto">
            <a:xfrm rot="10800000">
              <a:off x="2016" y="1968"/>
              <a:ext cx="1728" cy="633"/>
            </a:xfrm>
            <a:custGeom>
              <a:avLst/>
              <a:gdLst>
                <a:gd name="T0" fmla="*/ 864 w 21600"/>
                <a:gd name="T1" fmla="*/ 0 h 21600"/>
                <a:gd name="T2" fmla="*/ 0 w 21600"/>
                <a:gd name="T3" fmla="*/ 519 h 21600"/>
                <a:gd name="T4" fmla="*/ 864 w 21600"/>
                <a:gd name="T5" fmla="*/ 578 h 21600"/>
                <a:gd name="T6" fmla="*/ 1728 w 21600"/>
                <a:gd name="T7" fmla="*/ 519 h 21600"/>
                <a:gd name="T8" fmla="*/ 17694720 60000 65536"/>
                <a:gd name="T9" fmla="*/ 11796480 60000 65536"/>
                <a:gd name="T10" fmla="*/ 5898240 60000 65536"/>
                <a:gd name="T11" fmla="*/ 0 60000 65536"/>
                <a:gd name="T12" fmla="*/ 1963 w 21600"/>
                <a:gd name="T13" fmla="*/ 15663 h 21600"/>
                <a:gd name="T14" fmla="*/ 19638 w 21600"/>
                <a:gd name="T15" fmla="*/ 19723 h 21600"/>
              </a:gdLst>
              <a:ahLst/>
              <a:cxnLst>
                <a:cxn ang="T8">
                  <a:pos x="T0" y="T1"/>
                </a:cxn>
                <a:cxn ang="T9">
                  <a:pos x="T2" y="T3"/>
                </a:cxn>
                <a:cxn ang="T10">
                  <a:pos x="T4" y="T5"/>
                </a:cxn>
                <a:cxn ang="T11">
                  <a:pos x="T6" y="T7"/>
                </a:cxn>
              </a:cxnLst>
              <a:rect l="T12" t="T13" r="T14" b="T15"/>
              <a:pathLst>
                <a:path w="21600" h="21600">
                  <a:moveTo>
                    <a:pt x="10800" y="0"/>
                  </a:moveTo>
                  <a:lnTo>
                    <a:pt x="8425" y="6154"/>
                  </a:lnTo>
                  <a:lnTo>
                    <a:pt x="9562" y="6154"/>
                  </a:lnTo>
                  <a:lnTo>
                    <a:pt x="9562" y="15677"/>
                  </a:lnTo>
                  <a:lnTo>
                    <a:pt x="3754" y="15677"/>
                  </a:lnTo>
                  <a:lnTo>
                    <a:pt x="3754" y="13813"/>
                  </a:lnTo>
                  <a:lnTo>
                    <a:pt x="0" y="17706"/>
                  </a:lnTo>
                  <a:lnTo>
                    <a:pt x="3754" y="21600"/>
                  </a:lnTo>
                  <a:lnTo>
                    <a:pt x="3754" y="19736"/>
                  </a:lnTo>
                  <a:lnTo>
                    <a:pt x="17846" y="19736"/>
                  </a:lnTo>
                  <a:lnTo>
                    <a:pt x="17846" y="21600"/>
                  </a:lnTo>
                  <a:lnTo>
                    <a:pt x="21600" y="17706"/>
                  </a:lnTo>
                  <a:lnTo>
                    <a:pt x="17846" y="13813"/>
                  </a:lnTo>
                  <a:lnTo>
                    <a:pt x="17846" y="15677"/>
                  </a:lnTo>
                  <a:lnTo>
                    <a:pt x="12038" y="15677"/>
                  </a:lnTo>
                  <a:lnTo>
                    <a:pt x="12038" y="6154"/>
                  </a:lnTo>
                  <a:lnTo>
                    <a:pt x="13175" y="6154"/>
                  </a:lnTo>
                  <a:close/>
                </a:path>
              </a:pathLst>
            </a:custGeom>
            <a:solidFill>
              <a:srgbClr val="000066"/>
            </a:solidFill>
            <a:ln w="9525">
              <a:solidFill>
                <a:schemeClr val="tx1"/>
              </a:solidFill>
              <a:miter lim="800000"/>
              <a:headEnd/>
              <a:tailEnd/>
            </a:ln>
          </p:spPr>
          <p:txBody>
            <a:bodyPr wrap="none" anchor="ctr"/>
            <a:lstStyle/>
            <a:p>
              <a:pPr>
                <a:defRPr/>
              </a:pPr>
              <a:endParaRPr lang="es-ES">
                <a:solidFill>
                  <a:schemeClr val="bg1"/>
                </a:solidFill>
                <a:latin typeface="+mj-lt"/>
              </a:endParaRPr>
            </a:p>
          </p:txBody>
        </p:sp>
      </p:grpSp>
      <p:sp>
        <p:nvSpPr>
          <p:cNvPr id="11" name="Rectangle 2"/>
          <p:cNvSpPr>
            <a:spLocks noChangeArrowheads="1"/>
          </p:cNvSpPr>
          <p:nvPr/>
        </p:nvSpPr>
        <p:spPr bwMode="auto">
          <a:xfrm>
            <a:off x="785813" y="1571625"/>
            <a:ext cx="75009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000" b="1" dirty="0">
                <a:solidFill>
                  <a:schemeClr val="bg1"/>
                </a:solidFill>
                <a:latin typeface="Arial Narrow" panose="020B0606020202030204" pitchFamily="34" charset="0"/>
                <a:cs typeface="Times New Roman" panose="02020603050405020304" pitchFamily="18" charset="0"/>
              </a:rPr>
              <a:t>¿Por qué el Sistema Público tiene que intervenir en el Proceso de Innovación?</a:t>
            </a:r>
          </a:p>
        </p:txBody>
      </p:sp>
    </p:spTree>
    <p:extLst>
      <p:ext uri="{BB962C8B-B14F-4D97-AF65-F5344CB8AC3E}">
        <p14:creationId xmlns:p14="http://schemas.microsoft.com/office/powerpoint/2010/main" val="1554019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4" name="6 Marcador de contenido"/>
          <p:cNvSpPr>
            <a:spLocks noGrp="1"/>
          </p:cNvSpPr>
          <p:nvPr>
            <p:ph idx="1"/>
          </p:nvPr>
        </p:nvSpPr>
        <p:spPr>
          <a:xfrm>
            <a:off x="468313" y="1773238"/>
            <a:ext cx="8229600" cy="4176712"/>
          </a:xfrm>
        </p:spPr>
        <p:txBody>
          <a:bodyPr/>
          <a:lstStyle/>
          <a:p>
            <a:pPr marL="0" indent="0">
              <a:buFont typeface="Wingdings" panose="05000000000000000000" pitchFamily="2" charset="2"/>
              <a:buNone/>
              <a:defRPr/>
            </a:pPr>
            <a:endParaRPr lang="es-ES" sz="4800" dirty="0" smtClean="0">
              <a:latin typeface="+mj-lt"/>
            </a:endParaRPr>
          </a:p>
          <a:p>
            <a:pPr marL="0" indent="0" algn="ctr">
              <a:buFont typeface="Wingdings" panose="05000000000000000000" pitchFamily="2" charset="2"/>
              <a:buNone/>
              <a:defRPr/>
            </a:pPr>
            <a:r>
              <a:rPr lang="es-ES" sz="4800" dirty="0" smtClean="0">
                <a:latin typeface="+mj-lt"/>
              </a:rPr>
              <a:t>“Cuando no sepas resolver un problema, acude a los primeros principios”</a:t>
            </a:r>
          </a:p>
          <a:p>
            <a:pPr>
              <a:buFont typeface="Wingdings" panose="05000000000000000000" pitchFamily="2" charset="2"/>
              <a:buNone/>
              <a:defRPr/>
            </a:pPr>
            <a:endParaRPr lang="es-ES" sz="4800" dirty="0">
              <a:latin typeface="+mj-lt"/>
            </a:endParaRPr>
          </a:p>
        </p:txBody>
      </p:sp>
    </p:spTree>
    <p:extLst>
      <p:ext uri="{BB962C8B-B14F-4D97-AF65-F5344CB8AC3E}">
        <p14:creationId xmlns:p14="http://schemas.microsoft.com/office/powerpoint/2010/main" val="3339400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4" name="Picture 7" descr="cab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9144000" cy="698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0" y="5881688"/>
            <a:ext cx="9144000" cy="1003300"/>
          </a:xfrm>
          <a:prstGeom prst="rect">
            <a:avLst/>
          </a:prstGeom>
          <a:solidFill>
            <a:srgbClr val="333333"/>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800">
                <a:solidFill>
                  <a:schemeClr val="bg1"/>
                </a:solidFill>
              </a:rPr>
              <a:t>Los aspectos más modernos de nuestra historia están condicionados por el pasado ….</a:t>
            </a:r>
          </a:p>
        </p:txBody>
      </p:sp>
    </p:spTree>
    <p:extLst>
      <p:ext uri="{BB962C8B-B14F-4D97-AF65-F5344CB8AC3E}">
        <p14:creationId xmlns:p14="http://schemas.microsoft.com/office/powerpoint/2010/main" val="1589607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4" name="Picture 6" descr="cohet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0" y="4573588"/>
            <a:ext cx="9144000" cy="2284412"/>
          </a:xfrm>
          <a:prstGeom prst="rect">
            <a:avLst/>
          </a:prstGeom>
          <a:solidFill>
            <a:srgbClr val="333333"/>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800">
                <a:solidFill>
                  <a:schemeClr val="bg1"/>
                </a:solidFill>
              </a:rPr>
              <a:t>Los depósitos auxiliares de combustible se fabrican en Utah por la empresa Thiokol. Los ingenieros que los diseñaron hubieran preferido que fueran mayores, pero se tenían que transportar en tren hasta la base de lanzamiento ….</a:t>
            </a:r>
          </a:p>
        </p:txBody>
      </p:sp>
    </p:spTree>
    <p:extLst>
      <p:ext uri="{BB962C8B-B14F-4D97-AF65-F5344CB8AC3E}">
        <p14:creationId xmlns:p14="http://schemas.microsoft.com/office/powerpoint/2010/main" val="4240245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4" name="Picture 6" descr="montañas rocos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0" y="5427663"/>
            <a:ext cx="9144000" cy="1430337"/>
          </a:xfrm>
          <a:prstGeom prst="rect">
            <a:avLst/>
          </a:prstGeom>
          <a:solidFill>
            <a:srgbClr val="333333"/>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800">
                <a:solidFill>
                  <a:schemeClr val="bg1"/>
                </a:solidFill>
              </a:rPr>
              <a:t>La vía férrea entre la fábrica y Cabo Cañaveral cruza las Montañas Rocosas a través de un túnel que no permite el paso de depósitos de mayor tamaño ….</a:t>
            </a:r>
          </a:p>
        </p:txBody>
      </p:sp>
    </p:spTree>
    <p:extLst>
      <p:ext uri="{BB962C8B-B14F-4D97-AF65-F5344CB8AC3E}">
        <p14:creationId xmlns:p14="http://schemas.microsoft.com/office/powerpoint/2010/main" val="1191265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4" name="Rectangle 3"/>
          <p:cNvSpPr>
            <a:spLocks noChangeArrowheads="1"/>
          </p:cNvSpPr>
          <p:nvPr/>
        </p:nvSpPr>
        <p:spPr bwMode="auto">
          <a:xfrm>
            <a:off x="395288" y="1124744"/>
            <a:ext cx="8497887" cy="4608513"/>
          </a:xfrm>
          <a:prstGeom prst="rect">
            <a:avLst/>
          </a:prstGeom>
          <a:noFill/>
          <a:ln w="9525">
            <a:noFill/>
            <a:miter lim="800000"/>
            <a:headEnd/>
            <a:tailEnd/>
          </a:ln>
        </p:spPr>
        <p:txBody>
          <a:bodyPr/>
          <a:lstStyle/>
          <a:p>
            <a:pPr defTabSz="179388">
              <a:spcBef>
                <a:spcPct val="20000"/>
              </a:spcBef>
              <a:defRPr/>
            </a:pPr>
            <a:r>
              <a:rPr lang="es-ES" sz="2800" dirty="0">
                <a:solidFill>
                  <a:schemeClr val="bg1"/>
                </a:solidFill>
                <a:latin typeface="+mj-lt"/>
              </a:rPr>
              <a:t>Libro Verde de la Innovación (CE, 1995):</a:t>
            </a:r>
          </a:p>
          <a:p>
            <a:pPr algn="ctr" defTabSz="179388">
              <a:spcBef>
                <a:spcPct val="20000"/>
              </a:spcBef>
              <a:defRPr/>
            </a:pPr>
            <a:r>
              <a:rPr lang="es-ES" sz="2800" i="1" dirty="0">
                <a:solidFill>
                  <a:schemeClr val="bg1"/>
                </a:solidFill>
                <a:latin typeface="+mj-lt"/>
              </a:rPr>
              <a:t>Conocimiento y Economía como clave para el crecimiento económico y la competitividad</a:t>
            </a:r>
          </a:p>
          <a:p>
            <a:pPr algn="ctr" defTabSz="179388">
              <a:spcBef>
                <a:spcPct val="20000"/>
              </a:spcBef>
              <a:defRPr/>
            </a:pPr>
            <a:r>
              <a:rPr lang="es-ES" sz="2800" i="1" dirty="0">
                <a:solidFill>
                  <a:schemeClr val="bg1"/>
                </a:solidFill>
                <a:latin typeface="+mj-lt"/>
              </a:rPr>
              <a:t>Universidades y </a:t>
            </a:r>
            <a:r>
              <a:rPr lang="es-ES" sz="2800" i="1" dirty="0" err="1">
                <a:solidFill>
                  <a:schemeClr val="bg1"/>
                </a:solidFill>
                <a:latin typeface="+mj-lt"/>
              </a:rPr>
              <a:t>OPIs</a:t>
            </a:r>
            <a:r>
              <a:rPr lang="es-ES" sz="2800" i="1" dirty="0">
                <a:solidFill>
                  <a:schemeClr val="bg1"/>
                </a:solidFill>
                <a:latin typeface="+mj-lt"/>
              </a:rPr>
              <a:t>: agentes fundamentales en los sistemas regionales de innovación</a:t>
            </a:r>
          </a:p>
          <a:p>
            <a:pPr defTabSz="179388">
              <a:spcBef>
                <a:spcPct val="20000"/>
              </a:spcBef>
              <a:defRPr/>
            </a:pPr>
            <a:r>
              <a:rPr lang="es-ES" sz="2800" dirty="0">
                <a:solidFill>
                  <a:schemeClr val="bg1"/>
                </a:solidFill>
                <a:latin typeface="+mj-lt"/>
              </a:rPr>
              <a:t>Declaración de Bolonia (1999):</a:t>
            </a:r>
          </a:p>
          <a:p>
            <a:pPr algn="ctr" defTabSz="179388">
              <a:spcBef>
                <a:spcPct val="20000"/>
              </a:spcBef>
              <a:defRPr/>
            </a:pPr>
            <a:r>
              <a:rPr lang="es-ES" sz="2800" i="1" dirty="0">
                <a:solidFill>
                  <a:schemeClr val="bg1"/>
                </a:solidFill>
                <a:latin typeface="+mj-lt"/>
              </a:rPr>
              <a:t>“Universidad Emprendedora que sea capaz de participar en el proceso de Innovación Tecnológica”</a:t>
            </a:r>
          </a:p>
          <a:p>
            <a:pPr defTabSz="179388">
              <a:spcBef>
                <a:spcPct val="20000"/>
              </a:spcBef>
              <a:defRPr/>
            </a:pPr>
            <a:r>
              <a:rPr lang="es-ES" sz="2800" dirty="0">
                <a:solidFill>
                  <a:schemeClr val="bg1"/>
                </a:solidFill>
                <a:latin typeface="+mj-lt"/>
              </a:rPr>
              <a:t>Consejo de Lisboa (2000):</a:t>
            </a:r>
          </a:p>
          <a:p>
            <a:pPr algn="ctr" defTabSz="179388">
              <a:spcBef>
                <a:spcPct val="20000"/>
              </a:spcBef>
              <a:defRPr/>
            </a:pPr>
            <a:r>
              <a:rPr lang="es-ES" sz="2800" i="1" dirty="0">
                <a:solidFill>
                  <a:schemeClr val="bg1"/>
                </a:solidFill>
                <a:latin typeface="+mj-lt"/>
              </a:rPr>
              <a:t>“Hacer de Europa una Sociedad del Conocimiento, cohesionada y competitiva”</a:t>
            </a:r>
          </a:p>
        </p:txBody>
      </p:sp>
    </p:spTree>
    <p:extLst>
      <p:ext uri="{BB962C8B-B14F-4D97-AF65-F5344CB8AC3E}">
        <p14:creationId xmlns:p14="http://schemas.microsoft.com/office/powerpoint/2010/main" val="2300911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6" name="Picture 9" descr="tunel montañas rocos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0" y="5810250"/>
            <a:ext cx="9144000" cy="1003300"/>
          </a:xfrm>
          <a:prstGeom prst="rect">
            <a:avLst/>
          </a:prstGeom>
          <a:solidFill>
            <a:srgbClr val="333333"/>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800">
                <a:solidFill>
                  <a:schemeClr val="bg1"/>
                </a:solidFill>
              </a:rPr>
              <a:t>Pero ¿por qué el túnel tiene estas dimensiones? ….</a:t>
            </a:r>
          </a:p>
          <a:p>
            <a:pPr eaLnBrk="1" hangingPunct="1"/>
            <a:endParaRPr lang="es-ES" altLang="es-ES" sz="2800">
              <a:solidFill>
                <a:schemeClr val="bg1"/>
              </a:solidFill>
            </a:endParaRPr>
          </a:p>
        </p:txBody>
      </p:sp>
    </p:spTree>
    <p:extLst>
      <p:ext uri="{BB962C8B-B14F-4D97-AF65-F5344CB8AC3E}">
        <p14:creationId xmlns:p14="http://schemas.microsoft.com/office/powerpoint/2010/main" val="674776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3" name="Picture 7" descr="tu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p:cNvSpPr txBox="1">
            <a:spLocks noChangeArrowheads="1"/>
          </p:cNvSpPr>
          <p:nvPr/>
        </p:nvSpPr>
        <p:spPr bwMode="auto">
          <a:xfrm>
            <a:off x="0" y="5730875"/>
            <a:ext cx="9144000" cy="1154113"/>
          </a:xfrm>
          <a:prstGeom prst="rect">
            <a:avLst/>
          </a:prstGeom>
          <a:solidFill>
            <a:srgbClr val="333333"/>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a:solidFill>
                  <a:schemeClr val="bg1"/>
                </a:solidFill>
              </a:rPr>
              <a:t>Porque la anchura de los túneles viene determinada por la anchura de la vía del tren y éste, a su vez, tiene relación directa con la separación de los raíles (unos 1.4 m en EEUU) ….</a:t>
            </a:r>
          </a:p>
        </p:txBody>
      </p:sp>
    </p:spTree>
    <p:extLst>
      <p:ext uri="{BB962C8B-B14F-4D97-AF65-F5344CB8AC3E}">
        <p14:creationId xmlns:p14="http://schemas.microsoft.com/office/powerpoint/2010/main" val="3767883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3" name="Picture 6" descr="ferrocarril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75"/>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0" y="5427663"/>
            <a:ext cx="9144000" cy="1430337"/>
          </a:xfrm>
          <a:prstGeom prst="rect">
            <a:avLst/>
          </a:prstGeom>
          <a:solidFill>
            <a:srgbClr val="333333"/>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800">
                <a:solidFill>
                  <a:schemeClr val="bg1"/>
                </a:solidFill>
              </a:rPr>
              <a:t>Porque los ferrocarriles norteamericanos fueron construidos por ingenieros ingleses que usaron locomotoras inglesas ….</a:t>
            </a:r>
          </a:p>
        </p:txBody>
      </p:sp>
    </p:spTree>
    <p:extLst>
      <p:ext uri="{BB962C8B-B14F-4D97-AF65-F5344CB8AC3E}">
        <p14:creationId xmlns:p14="http://schemas.microsoft.com/office/powerpoint/2010/main" val="1048802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Text Box 5"/>
          <p:cNvSpPr txBox="1">
            <a:spLocks noChangeArrowheads="1"/>
          </p:cNvSpPr>
          <p:nvPr/>
        </p:nvSpPr>
        <p:spPr bwMode="auto">
          <a:xfrm>
            <a:off x="0" y="5027613"/>
            <a:ext cx="9144000" cy="1857375"/>
          </a:xfrm>
          <a:prstGeom prst="rect">
            <a:avLst/>
          </a:prstGeom>
          <a:solidFill>
            <a:srgbClr val="333333"/>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800">
                <a:solidFill>
                  <a:schemeClr val="bg1"/>
                </a:solidFill>
              </a:rPr>
              <a:t>Pero ¿por qué los ingenieros ingleses los construyeron de esta forma? ….</a:t>
            </a:r>
          </a:p>
          <a:p>
            <a:pPr eaLnBrk="1" hangingPunct="1"/>
            <a:endParaRPr lang="es-ES" altLang="es-ES" sz="2800">
              <a:solidFill>
                <a:schemeClr val="bg1"/>
              </a:solidFill>
            </a:endParaRPr>
          </a:p>
          <a:p>
            <a:pPr eaLnBrk="1" hangingPunct="1"/>
            <a:endParaRPr lang="es-ES" altLang="es-ES" sz="2800">
              <a:solidFill>
                <a:schemeClr val="bg1"/>
              </a:solidFill>
            </a:endParaRPr>
          </a:p>
        </p:txBody>
      </p:sp>
      <p:pic>
        <p:nvPicPr>
          <p:cNvPr id="4" name="Picture 7" descr="ferrocarril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9181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3" name="Picture 6" descr="tranv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36513" y="5613400"/>
            <a:ext cx="9144001" cy="1244600"/>
          </a:xfrm>
          <a:prstGeom prst="rect">
            <a:avLst/>
          </a:prstGeom>
          <a:solidFill>
            <a:srgbClr val="333333"/>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400">
                <a:solidFill>
                  <a:schemeClr val="bg1"/>
                </a:solidFill>
              </a:rPr>
              <a:t>Porque las primeras líneas de ferrocarril fueron diseñadas por los mismos ingenieros que construyeron los tranvías, que ya utilizaban esta medida….</a:t>
            </a:r>
          </a:p>
        </p:txBody>
      </p:sp>
    </p:spTree>
    <p:extLst>
      <p:ext uri="{BB962C8B-B14F-4D97-AF65-F5344CB8AC3E}">
        <p14:creationId xmlns:p14="http://schemas.microsoft.com/office/powerpoint/2010/main" val="7018610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3" name="Picture 6" descr="carre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47625"/>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0" y="5640388"/>
            <a:ext cx="9144000" cy="1244600"/>
          </a:xfrm>
          <a:prstGeom prst="rect">
            <a:avLst/>
          </a:prstGeom>
          <a:solidFill>
            <a:srgbClr val="333333"/>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400">
                <a:solidFill>
                  <a:schemeClr val="bg1"/>
                </a:solidFill>
              </a:rPr>
              <a:t>Pero ¿por qué esta distancia? Porque los que construyeron los tranvías eran los mismos que antes construían los carros, con sus mismos métodos y sus mismas herramientas ….</a:t>
            </a:r>
          </a:p>
        </p:txBody>
      </p:sp>
    </p:spTree>
    <p:extLst>
      <p:ext uri="{BB962C8B-B14F-4D97-AF65-F5344CB8AC3E}">
        <p14:creationId xmlns:p14="http://schemas.microsoft.com/office/powerpoint/2010/main" val="24754392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3" name="Picture 9" descr="calzada rom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
          <p:cNvSpPr txBox="1">
            <a:spLocks noChangeArrowheads="1"/>
          </p:cNvSpPr>
          <p:nvPr/>
        </p:nvSpPr>
        <p:spPr bwMode="auto">
          <a:xfrm>
            <a:off x="5076825" y="0"/>
            <a:ext cx="4067175" cy="6981825"/>
          </a:xfrm>
          <a:prstGeom prst="rect">
            <a:avLst/>
          </a:prstGeom>
          <a:solidFill>
            <a:srgbClr val="333333"/>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sz="2800">
              <a:solidFill>
                <a:schemeClr val="bg1"/>
              </a:solidFill>
            </a:endParaRPr>
          </a:p>
          <a:p>
            <a:pPr eaLnBrk="1" hangingPunct="1"/>
            <a:r>
              <a:rPr lang="es-ES" altLang="es-ES" sz="2800">
                <a:solidFill>
                  <a:schemeClr val="bg1"/>
                </a:solidFill>
              </a:rPr>
              <a:t>Pero ¿por qué los carros utilizaban este estándar? Porque en toda Europa estaban marcadas las roderas de los caminos y cualquier otra medida habría causado la rotura de los carros ….</a:t>
            </a:r>
          </a:p>
          <a:p>
            <a:pPr eaLnBrk="1" hangingPunct="1"/>
            <a:r>
              <a:rPr lang="es-ES" altLang="es-ES" sz="2800">
                <a:solidFill>
                  <a:schemeClr val="bg1"/>
                </a:solidFill>
              </a:rPr>
              <a:t>Y ¿por qué los caminos tenían la misma separación entre las roderas? …</a:t>
            </a:r>
          </a:p>
          <a:p>
            <a:pPr eaLnBrk="1" hangingPunct="1"/>
            <a:endParaRPr lang="es-ES" altLang="es-ES" sz="2800">
              <a:solidFill>
                <a:schemeClr val="bg1"/>
              </a:solidFill>
            </a:endParaRPr>
          </a:p>
          <a:p>
            <a:pPr eaLnBrk="1" hangingPunct="1"/>
            <a:endParaRPr lang="es-ES" altLang="es-ES" sz="2800">
              <a:solidFill>
                <a:schemeClr val="bg1"/>
              </a:solidFill>
            </a:endParaRPr>
          </a:p>
        </p:txBody>
      </p:sp>
    </p:spTree>
    <p:extLst>
      <p:ext uri="{BB962C8B-B14F-4D97-AF65-F5344CB8AC3E}">
        <p14:creationId xmlns:p14="http://schemas.microsoft.com/office/powerpoint/2010/main" val="30367261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3" name="Picture 5" descr="roma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0" y="5640388"/>
            <a:ext cx="9144000" cy="1244600"/>
          </a:xfrm>
          <a:prstGeom prst="rect">
            <a:avLst/>
          </a:prstGeom>
          <a:solidFill>
            <a:srgbClr val="333333"/>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400">
                <a:solidFill>
                  <a:schemeClr val="bg1"/>
                </a:solidFill>
              </a:rPr>
              <a:t>Porque se remontaban al tiempo de los romanos y se hicieron para facilitar el desplazamiento de las legiones.</a:t>
            </a:r>
          </a:p>
          <a:p>
            <a:pPr eaLnBrk="1" hangingPunct="1"/>
            <a:r>
              <a:rPr lang="es-ES" altLang="es-ES" sz="2400">
                <a:solidFill>
                  <a:schemeClr val="bg1"/>
                </a:solidFill>
              </a:rPr>
              <a:t>Pero ¿por qué los romanos adoptaron esta medida? ….</a:t>
            </a:r>
          </a:p>
        </p:txBody>
      </p:sp>
    </p:spTree>
    <p:extLst>
      <p:ext uri="{BB962C8B-B14F-4D97-AF65-F5344CB8AC3E}">
        <p14:creationId xmlns:p14="http://schemas.microsoft.com/office/powerpoint/2010/main" val="36183118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3" name="Picture 6" descr="carro rom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0" y="5211763"/>
            <a:ext cx="9144000" cy="1673225"/>
          </a:xfrm>
          <a:prstGeom prst="rect">
            <a:avLst/>
          </a:prstGeom>
          <a:solidFill>
            <a:srgbClr val="333333"/>
          </a:solidFill>
          <a:ln w="5715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000">
                <a:solidFill>
                  <a:schemeClr val="bg1"/>
                </a:solidFill>
              </a:rPr>
              <a:t>Porque los carros de guerra romanos estaban tirados por dos caballos y éstos debían tener la suficiente separación para no molestarse. Para dar mayor estabilidad al carro, las ruedas no debían coincidir con las pisadas de los caballos y, a la vez, no estar demasiado separadas para no causar accidentes cuando dos carros se cruzaran.</a:t>
            </a:r>
          </a:p>
        </p:txBody>
      </p:sp>
    </p:spTree>
    <p:extLst>
      <p:ext uri="{BB962C8B-B14F-4D97-AF65-F5344CB8AC3E}">
        <p14:creationId xmlns:p14="http://schemas.microsoft.com/office/powerpoint/2010/main" val="256990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3" name="Picture 6" descr="cabal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65151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2"/>
          <p:cNvSpPr txBox="1">
            <a:spLocks noChangeArrowheads="1"/>
          </p:cNvSpPr>
          <p:nvPr/>
        </p:nvSpPr>
        <p:spPr bwMode="auto">
          <a:xfrm>
            <a:off x="6443663" y="0"/>
            <a:ext cx="2700337" cy="7235825"/>
          </a:xfrm>
          <a:prstGeom prst="rect">
            <a:avLst/>
          </a:prstGeom>
          <a:solidFill>
            <a:srgbClr val="333333"/>
          </a:solidFill>
          <a:ln>
            <a:noFill/>
          </a:ln>
          <a:extLs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600">
                <a:solidFill>
                  <a:schemeClr val="bg1"/>
                </a:solidFill>
              </a:rPr>
              <a:t>La separación entre los raíles del ferrocarril norteamericano (1,4 metros) viene determinado porque 2.200 años antes, en otro continente, los carros romanos se habían construido en función de las dimensiones del culo del caballo. </a:t>
            </a:r>
          </a:p>
          <a:p>
            <a:pPr eaLnBrk="1" hangingPunct="1"/>
            <a:endParaRPr lang="es-ES" altLang="es-ES" sz="2600">
              <a:solidFill>
                <a:schemeClr val="bg1"/>
              </a:solidFill>
            </a:endParaRPr>
          </a:p>
        </p:txBody>
      </p:sp>
    </p:spTree>
    <p:extLst>
      <p:ext uri="{BB962C8B-B14F-4D97-AF65-F5344CB8AC3E}">
        <p14:creationId xmlns:p14="http://schemas.microsoft.com/office/powerpoint/2010/main" val="745346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571625"/>
            <a:ext cx="243205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3059113" y="1484313"/>
            <a:ext cx="60848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ES" sz="2400" b="1">
                <a:solidFill>
                  <a:schemeClr val="bg1"/>
                </a:solidFill>
                <a:latin typeface="Arial Narrow" panose="020B0606020202030204" pitchFamily="34" charset="0"/>
              </a:rPr>
              <a:t>Diagnóstico</a:t>
            </a:r>
            <a:r>
              <a:rPr lang="es-ES_tradnl" altLang="es-ES" sz="2400">
                <a:solidFill>
                  <a:schemeClr val="bg1"/>
                </a:solidFill>
                <a:latin typeface="Arial Narrow" panose="020B0606020202030204" pitchFamily="34" charset="0"/>
              </a:rPr>
              <a:t>:</a:t>
            </a:r>
            <a:endParaRPr lang="es-ES" altLang="es-ES" sz="2400">
              <a:solidFill>
                <a:schemeClr val="bg1"/>
              </a:solidFill>
              <a:latin typeface="Arial Narrow" panose="020B0606020202030204" pitchFamily="34" charset="0"/>
            </a:endParaRPr>
          </a:p>
          <a:p>
            <a:pPr lvl="1" eaLnBrk="1" hangingPunct="1">
              <a:buFont typeface="Arial" panose="020B0604020202020204" pitchFamily="34" charset="0"/>
              <a:buChar char="•"/>
            </a:pPr>
            <a:r>
              <a:rPr lang="es-ES" altLang="es-ES" sz="2400">
                <a:solidFill>
                  <a:schemeClr val="bg1"/>
                </a:solidFill>
                <a:latin typeface="Arial Narrow" panose="020B0606020202030204" pitchFamily="34" charset="0"/>
              </a:rPr>
              <a:t> Deslocalización</a:t>
            </a:r>
          </a:p>
          <a:p>
            <a:pPr lvl="1" eaLnBrk="1" hangingPunct="1">
              <a:buFont typeface="Arial" panose="020B0604020202020204" pitchFamily="34" charset="0"/>
              <a:buChar char="•"/>
            </a:pPr>
            <a:r>
              <a:rPr lang="es-ES" altLang="es-ES" sz="2400">
                <a:solidFill>
                  <a:schemeClr val="bg1"/>
                </a:solidFill>
                <a:latin typeface="Arial Narrow" panose="020B0606020202030204" pitchFamily="34" charset="0"/>
              </a:rPr>
              <a:t> Mano de obra barata y poco cualificada</a:t>
            </a:r>
          </a:p>
          <a:p>
            <a:pPr lvl="1" eaLnBrk="1" hangingPunct="1">
              <a:buFont typeface="Arial" panose="020B0604020202020204" pitchFamily="34" charset="0"/>
              <a:buChar char="•"/>
            </a:pPr>
            <a:r>
              <a:rPr lang="es-ES" altLang="es-ES" sz="2400">
                <a:solidFill>
                  <a:schemeClr val="bg1"/>
                </a:solidFill>
                <a:latin typeface="Arial Narrow" panose="020B0606020202030204" pitchFamily="34" charset="0"/>
              </a:rPr>
              <a:t> Empresas tradicionales poco intensivas en tecnología</a:t>
            </a:r>
            <a:br>
              <a:rPr lang="es-ES" altLang="es-ES" sz="2400">
                <a:solidFill>
                  <a:schemeClr val="bg1"/>
                </a:solidFill>
                <a:latin typeface="Arial Narrow" panose="020B0606020202030204" pitchFamily="34" charset="0"/>
              </a:rPr>
            </a:br>
            <a:endParaRPr lang="es-ES" altLang="es-ES" sz="2400">
              <a:solidFill>
                <a:schemeClr val="bg1"/>
              </a:solidFill>
              <a:latin typeface="Arial Narrow" panose="020B0606020202030204" pitchFamily="34" charset="0"/>
            </a:endParaRPr>
          </a:p>
        </p:txBody>
      </p:sp>
      <p:sp>
        <p:nvSpPr>
          <p:cNvPr id="6" name="Text Box 12"/>
          <p:cNvSpPr txBox="1">
            <a:spLocks noChangeArrowheads="1"/>
          </p:cNvSpPr>
          <p:nvPr/>
        </p:nvSpPr>
        <p:spPr bwMode="auto">
          <a:xfrm>
            <a:off x="3059113" y="3429000"/>
            <a:ext cx="58324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400" b="1" i="1">
                <a:solidFill>
                  <a:schemeClr val="bg1"/>
                </a:solidFill>
                <a:latin typeface="Arial Narrow" panose="020B0606020202030204" pitchFamily="34" charset="0"/>
              </a:rPr>
              <a:t>Pronóstico:</a:t>
            </a:r>
          </a:p>
          <a:p>
            <a:pPr algn="just" eaLnBrk="1" hangingPunct="1"/>
            <a:r>
              <a:rPr lang="es-ES" altLang="es-ES" sz="2400" i="1">
                <a:solidFill>
                  <a:schemeClr val="bg1"/>
                </a:solidFill>
                <a:latin typeface="Arial Narrow" panose="020B0606020202030204" pitchFamily="34" charset="0"/>
              </a:rPr>
              <a:t>“Ustedes tendrán que cambiar de dirección. No podrán explotar nunca más la mano de obra barata, porque ya no lo es. Si no desarrollan nuevos productos y los incorporan después a sus procesos industriales, van a tener problemas. Van a sufrir.”</a:t>
            </a:r>
          </a:p>
        </p:txBody>
      </p:sp>
    </p:spTree>
    <p:extLst>
      <p:ext uri="{BB962C8B-B14F-4D97-AF65-F5344CB8AC3E}">
        <p14:creationId xmlns:p14="http://schemas.microsoft.com/office/powerpoint/2010/main" val="51684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20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Text Box 12"/>
          <p:cNvSpPr txBox="1">
            <a:spLocks noChangeArrowheads="1"/>
          </p:cNvSpPr>
          <p:nvPr/>
        </p:nvSpPr>
        <p:spPr bwMode="auto">
          <a:xfrm>
            <a:off x="900113" y="1908175"/>
            <a:ext cx="741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400" b="1" dirty="0">
                <a:solidFill>
                  <a:schemeClr val="bg1"/>
                </a:solidFill>
              </a:rPr>
              <a:t>PRIMERA CONCLUSION</a:t>
            </a:r>
          </a:p>
        </p:txBody>
      </p:sp>
      <p:sp>
        <p:nvSpPr>
          <p:cNvPr id="4" name="Text Box 12"/>
          <p:cNvSpPr txBox="1">
            <a:spLocks noChangeArrowheads="1"/>
          </p:cNvSpPr>
          <p:nvPr/>
        </p:nvSpPr>
        <p:spPr bwMode="auto">
          <a:xfrm>
            <a:off x="395288" y="2708275"/>
            <a:ext cx="58324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400" b="1">
                <a:solidFill>
                  <a:schemeClr val="bg1"/>
                </a:solidFill>
              </a:rPr>
              <a:t>Una restricción en el diseño del medio de transporte mas sofisticado del mundo, el transbordador espacial, viene determinada por el ancho del culo del caballo.</a:t>
            </a:r>
            <a:br>
              <a:rPr lang="es-ES" altLang="es-ES" sz="2400" b="1">
                <a:solidFill>
                  <a:schemeClr val="bg1"/>
                </a:solidFill>
              </a:rPr>
            </a:br>
            <a:endParaRPr lang="es-ES" altLang="es-ES" sz="2400" b="1">
              <a:solidFill>
                <a:schemeClr val="bg1"/>
              </a:solidFill>
            </a:endParaRPr>
          </a:p>
        </p:txBody>
      </p:sp>
      <p:pic>
        <p:nvPicPr>
          <p:cNvPr id="5" name="Picture 10" descr="CHALLE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1700213"/>
            <a:ext cx="17526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974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Text Box 12"/>
          <p:cNvSpPr txBox="1">
            <a:spLocks noChangeArrowheads="1"/>
          </p:cNvSpPr>
          <p:nvPr/>
        </p:nvSpPr>
        <p:spPr bwMode="auto">
          <a:xfrm>
            <a:off x="900113" y="1908175"/>
            <a:ext cx="741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400" b="1" dirty="0">
                <a:solidFill>
                  <a:schemeClr val="bg1"/>
                </a:solidFill>
              </a:rPr>
              <a:t>SEGUNDA CONCLUSION</a:t>
            </a:r>
          </a:p>
        </p:txBody>
      </p:sp>
      <p:sp>
        <p:nvSpPr>
          <p:cNvPr id="4" name="Text Box 12"/>
          <p:cNvSpPr txBox="1">
            <a:spLocks noChangeArrowheads="1"/>
          </p:cNvSpPr>
          <p:nvPr/>
        </p:nvSpPr>
        <p:spPr bwMode="auto">
          <a:xfrm>
            <a:off x="395288" y="2708275"/>
            <a:ext cx="58324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400" b="1">
                <a:solidFill>
                  <a:schemeClr val="bg1"/>
                </a:solidFill>
              </a:rPr>
              <a:t>La próxima vez que veamos unas especificaciones técnicas y nos preguntemos si se han hecho con el culo, la respuesta es SÍ.</a:t>
            </a:r>
          </a:p>
        </p:txBody>
      </p:sp>
      <p:pic>
        <p:nvPicPr>
          <p:cNvPr id="5" name="Picture 6" descr="CHALLE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1700213"/>
            <a:ext cx="17526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7193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Rectangle 5"/>
          <p:cNvSpPr>
            <a:spLocks noChangeArrowheads="1"/>
          </p:cNvSpPr>
          <p:nvPr/>
        </p:nvSpPr>
        <p:spPr bwMode="auto">
          <a:xfrm>
            <a:off x="3924300" y="908720"/>
            <a:ext cx="5040313" cy="4176712"/>
          </a:xfrm>
          <a:prstGeom prst="rect">
            <a:avLst/>
          </a:prstGeom>
          <a:noFill/>
          <a:ln w="9525">
            <a:noFill/>
            <a:miter lim="800000"/>
            <a:headEnd/>
            <a:tailEnd/>
          </a:ln>
        </p:spPr>
        <p:txBody>
          <a:bodyPr/>
          <a:lstStyle/>
          <a:p>
            <a:pPr defTabSz="179388">
              <a:spcBef>
                <a:spcPct val="20000"/>
              </a:spcBef>
              <a:defRPr/>
            </a:pPr>
            <a:r>
              <a:rPr lang="es-ES" sz="2800" b="1" i="1" dirty="0">
                <a:solidFill>
                  <a:schemeClr val="bg1"/>
                </a:solidFill>
                <a:latin typeface="+mj-lt"/>
              </a:rPr>
              <a:t>“</a:t>
            </a:r>
            <a:r>
              <a:rPr lang="es-ES" sz="2800" b="1" i="1" dirty="0" err="1">
                <a:solidFill>
                  <a:schemeClr val="bg1"/>
                </a:solidFill>
                <a:latin typeface="+mj-lt"/>
              </a:rPr>
              <a:t>Universitas</a:t>
            </a:r>
            <a:r>
              <a:rPr lang="es-ES" sz="2800" b="1" i="1" dirty="0">
                <a:solidFill>
                  <a:schemeClr val="bg1"/>
                </a:solidFill>
                <a:latin typeface="+mj-lt"/>
              </a:rPr>
              <a:t>”:</a:t>
            </a:r>
          </a:p>
          <a:p>
            <a:pPr marL="893763" lvl="1" indent="-711200" defTabSz="179388">
              <a:spcBef>
                <a:spcPct val="20000"/>
              </a:spcBef>
              <a:buFont typeface="Arial" pitchFamily="34" charset="0"/>
              <a:buChar char="•"/>
              <a:defRPr/>
            </a:pPr>
            <a:r>
              <a:rPr lang="es-ES" sz="2800" b="1" dirty="0">
                <a:solidFill>
                  <a:schemeClr val="bg1"/>
                </a:solidFill>
                <a:latin typeface="+mj-lt"/>
              </a:rPr>
              <a:t>del latín </a:t>
            </a:r>
            <a:r>
              <a:rPr lang="es-ES" sz="2800" b="1" dirty="0" err="1">
                <a:solidFill>
                  <a:schemeClr val="bg1"/>
                </a:solidFill>
                <a:latin typeface="+mj-lt"/>
              </a:rPr>
              <a:t>universus</a:t>
            </a:r>
            <a:r>
              <a:rPr lang="es-ES" sz="2800" b="1" dirty="0">
                <a:solidFill>
                  <a:schemeClr val="bg1"/>
                </a:solidFill>
                <a:latin typeface="+mj-lt"/>
              </a:rPr>
              <a:t>/a/</a:t>
            </a:r>
            <a:r>
              <a:rPr lang="es-ES" sz="2800" b="1" dirty="0" err="1">
                <a:solidFill>
                  <a:schemeClr val="bg1"/>
                </a:solidFill>
                <a:latin typeface="+mj-lt"/>
              </a:rPr>
              <a:t>um</a:t>
            </a:r>
            <a:r>
              <a:rPr lang="es-ES" sz="2800" b="1" dirty="0">
                <a:solidFill>
                  <a:schemeClr val="bg1"/>
                </a:solidFill>
                <a:latin typeface="+mj-lt"/>
              </a:rPr>
              <a:t>: todo, entero, universal</a:t>
            </a:r>
          </a:p>
          <a:p>
            <a:pPr marL="893763" lvl="1" indent="-711200" defTabSz="179388">
              <a:spcBef>
                <a:spcPct val="20000"/>
              </a:spcBef>
              <a:buFont typeface="Arial" pitchFamily="34" charset="0"/>
              <a:buChar char="•"/>
              <a:defRPr/>
            </a:pPr>
            <a:r>
              <a:rPr lang="es-ES" sz="2800" b="1" dirty="0">
                <a:solidFill>
                  <a:schemeClr val="bg1"/>
                </a:solidFill>
                <a:latin typeface="+mj-lt"/>
              </a:rPr>
              <a:t>agrupación, corporación, gremio, colegio, sociedad </a:t>
            </a:r>
            <a:r>
              <a:rPr lang="es-ES" sz="2800" b="1" i="1" dirty="0">
                <a:solidFill>
                  <a:schemeClr val="bg1"/>
                </a:solidFill>
                <a:latin typeface="+mj-lt"/>
              </a:rPr>
              <a:t>(Digesto de Justiniano, 533 d. C.)</a:t>
            </a:r>
          </a:p>
          <a:p>
            <a:pPr marL="893763" lvl="1" indent="-711200" defTabSz="179388">
              <a:spcBef>
                <a:spcPct val="20000"/>
              </a:spcBef>
              <a:buFont typeface="Arial" pitchFamily="34" charset="0"/>
              <a:buChar char="•"/>
              <a:defRPr/>
            </a:pPr>
            <a:r>
              <a:rPr lang="es-ES" sz="2800" b="1" i="1" dirty="0">
                <a:solidFill>
                  <a:schemeClr val="bg1"/>
                </a:solidFill>
                <a:latin typeface="+mj-lt"/>
              </a:rPr>
              <a:t>en la Baja Edad Media, conjunto de poblaciones que para defender en común sus intereses, formaban una unidad jurídica</a:t>
            </a:r>
          </a:p>
        </p:txBody>
      </p:sp>
      <p:pic>
        <p:nvPicPr>
          <p:cNvPr id="4" name="Picture 6" descr="aristote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543050"/>
            <a:ext cx="314325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0266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Rectangle 4"/>
          <p:cNvSpPr>
            <a:spLocks noChangeArrowheads="1"/>
          </p:cNvSpPr>
          <p:nvPr/>
        </p:nvSpPr>
        <p:spPr bwMode="auto">
          <a:xfrm>
            <a:off x="323850" y="2060575"/>
            <a:ext cx="8497888" cy="4031873"/>
          </a:xfrm>
          <a:prstGeom prst="rect">
            <a:avLst/>
          </a:prstGeom>
          <a:noFill/>
          <a:ln w="9525">
            <a:noFill/>
            <a:miter lim="800000"/>
            <a:headEnd/>
            <a:tailEnd/>
          </a:ln>
        </p:spPr>
        <p:txBody>
          <a:bodyPr>
            <a:spAutoFit/>
          </a:bodyPr>
          <a:lstStyle/>
          <a:p>
            <a:pPr algn="ctr">
              <a:defRPr/>
            </a:pPr>
            <a:r>
              <a:rPr lang="es-ES" sz="3200" b="1" i="1" dirty="0">
                <a:solidFill>
                  <a:schemeClr val="bg1"/>
                </a:solidFill>
                <a:latin typeface="+mj-lt"/>
              </a:rPr>
              <a:t>Nada más difícil de emprender ni más peligroso de conducir que tomar la iniciativa en la introducción de un nuevo orden de cosas, porque la innovación tropieza con la hostilidad de todos aquellos a quienes les sonrió la situación anterior y sólo encuentra tibios defensores en quienes esperan beneficios de la nueva”</a:t>
            </a:r>
            <a:br>
              <a:rPr lang="es-ES" sz="3200" b="1" i="1" dirty="0">
                <a:solidFill>
                  <a:schemeClr val="bg1"/>
                </a:solidFill>
                <a:latin typeface="+mj-lt"/>
              </a:rPr>
            </a:br>
            <a:r>
              <a:rPr lang="es-ES" sz="3200" b="1" i="1" dirty="0">
                <a:solidFill>
                  <a:schemeClr val="bg1"/>
                </a:solidFill>
                <a:latin typeface="+mj-lt"/>
              </a:rPr>
              <a:t>(</a:t>
            </a:r>
            <a:r>
              <a:rPr lang="es-ES" sz="3200" b="1" i="1" dirty="0" err="1">
                <a:solidFill>
                  <a:schemeClr val="bg1"/>
                </a:solidFill>
                <a:latin typeface="+mj-lt"/>
              </a:rPr>
              <a:t>Niccoló</a:t>
            </a:r>
            <a:r>
              <a:rPr lang="es-ES" sz="3200" b="1" i="1" dirty="0">
                <a:solidFill>
                  <a:schemeClr val="bg1"/>
                </a:solidFill>
                <a:latin typeface="+mj-lt"/>
              </a:rPr>
              <a:t> </a:t>
            </a:r>
            <a:r>
              <a:rPr lang="es-ES" sz="3200" b="1" i="1" dirty="0" err="1">
                <a:solidFill>
                  <a:schemeClr val="bg1"/>
                </a:solidFill>
                <a:latin typeface="+mj-lt"/>
              </a:rPr>
              <a:t>Machiavelli</a:t>
            </a:r>
            <a:r>
              <a:rPr lang="es-ES" sz="3200" b="1" i="1" dirty="0">
                <a:solidFill>
                  <a:schemeClr val="bg1"/>
                </a:solidFill>
                <a:latin typeface="+mj-lt"/>
              </a:rPr>
              <a:t>)</a:t>
            </a:r>
          </a:p>
        </p:txBody>
      </p:sp>
    </p:spTree>
    <p:extLst>
      <p:ext uri="{BB962C8B-B14F-4D97-AF65-F5344CB8AC3E}">
        <p14:creationId xmlns:p14="http://schemas.microsoft.com/office/powerpoint/2010/main" val="30115547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3" name="Picture 3" descr="C:\Users\Jesus\Desktop\428384_10200394479799536_150715905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0" y="1052736"/>
            <a:ext cx="8733869"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1495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3" name="Picture 5" descr="Creation_of_Ad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142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3" name="6 Imagen" descr="1922390_781615311865987_1965092794_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19275"/>
            <a:ext cx="802005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2376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1844675"/>
            <a:ext cx="415448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2735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3"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0198" y="1628775"/>
            <a:ext cx="44640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1046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3" name="Picture 2" descr="https://fbcdn-sphotos-h-a.akamaihd.net/hphotos-ak-snc7/601283_536047629773917_78069020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65020"/>
            <a:ext cx="7776864" cy="5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083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graphicFrame>
        <p:nvGraphicFramePr>
          <p:cNvPr id="3" name="Object 2"/>
          <p:cNvGraphicFramePr>
            <a:graphicFrameLocks noChangeAspect="1"/>
          </p:cNvGraphicFramePr>
          <p:nvPr/>
        </p:nvGraphicFramePr>
        <p:xfrm>
          <a:off x="0" y="1557338"/>
          <a:ext cx="4267200" cy="4535487"/>
        </p:xfrm>
        <a:graphic>
          <a:graphicData uri="http://schemas.openxmlformats.org/presentationml/2006/ole">
            <mc:AlternateContent xmlns:mc="http://schemas.openxmlformats.org/markup-compatibility/2006">
              <mc:Choice xmlns:v="urn:schemas-microsoft-com:vml" Requires="v">
                <p:oleObj spid="_x0000_s2057" name="Fotografía de Photo Editor" r:id="rId3" imgW="9523810" imgH="10123810" progId="MSPhotoEd.3">
                  <p:embed/>
                </p:oleObj>
              </mc:Choice>
              <mc:Fallback>
                <p:oleObj name="Fotografía de Photo Editor" r:id="rId3" imgW="9523810" imgH="1012381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7338"/>
                        <a:ext cx="4267200"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9"/>
          <p:cNvSpPr>
            <a:spLocks noChangeArrowheads="1"/>
          </p:cNvSpPr>
          <p:nvPr/>
        </p:nvSpPr>
        <p:spPr bwMode="auto">
          <a:xfrm>
            <a:off x="4397375" y="1601788"/>
            <a:ext cx="449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ES" sz="2400" b="1" i="1">
                <a:solidFill>
                  <a:schemeClr val="bg1"/>
                </a:solidFill>
                <a:latin typeface="Arial Narrow" panose="020B0606020202030204" pitchFamily="34" charset="0"/>
              </a:rPr>
              <a:t>“España está especializada en manufacturas tradicionales, poco intensivas en tecnología y con una mano de obra escasamente cualificada y, por tanto, sustituible. La idea es que los españoles innoven, investiguen, utilicen inteligentemente la tecnología y cuenten con profesionales altamente cualificados y, por tanto, capaces de seguir alimentando esa industria en un futuro.”</a:t>
            </a:r>
            <a:r>
              <a:rPr lang="es-ES" altLang="es-ES" sz="2400" b="1">
                <a:solidFill>
                  <a:schemeClr val="bg1"/>
                </a:solidFill>
                <a:latin typeface="Arial Narrow" panose="020B0606020202030204" pitchFamily="34" charset="0"/>
              </a:rPr>
              <a:t> </a:t>
            </a:r>
          </a:p>
        </p:txBody>
      </p:sp>
    </p:spTree>
    <p:extLst>
      <p:ext uri="{BB962C8B-B14F-4D97-AF65-F5344CB8AC3E}">
        <p14:creationId xmlns:p14="http://schemas.microsoft.com/office/powerpoint/2010/main" val="8583791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grpSp>
        <p:nvGrpSpPr>
          <p:cNvPr id="4" name="Group 9"/>
          <p:cNvGrpSpPr>
            <a:grpSpLocks noChangeAspect="1"/>
          </p:cNvGrpSpPr>
          <p:nvPr/>
        </p:nvGrpSpPr>
        <p:grpSpPr bwMode="auto">
          <a:xfrm>
            <a:off x="390525" y="2336800"/>
            <a:ext cx="8253413" cy="3735388"/>
            <a:chOff x="288" y="1200"/>
            <a:chExt cx="5199" cy="2353"/>
          </a:xfrm>
        </p:grpSpPr>
        <p:sp>
          <p:nvSpPr>
            <p:cNvPr id="5" name="AutoShape 8"/>
            <p:cNvSpPr>
              <a:spLocks noChangeAspect="1" noChangeArrowheads="1" noTextEdit="1"/>
            </p:cNvSpPr>
            <p:nvPr/>
          </p:nvSpPr>
          <p:spPr bwMode="auto">
            <a:xfrm>
              <a:off x="288" y="1200"/>
              <a:ext cx="5199" cy="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6" name="Rectangle 10"/>
            <p:cNvSpPr>
              <a:spLocks noChangeArrowheads="1"/>
            </p:cNvSpPr>
            <p:nvPr/>
          </p:nvSpPr>
          <p:spPr bwMode="auto">
            <a:xfrm>
              <a:off x="1988" y="1261"/>
              <a:ext cx="7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808080"/>
                  </a:solidFill>
                  <a:latin typeface="Arial Narrow" panose="020B0606020202030204" pitchFamily="34" charset="0"/>
                </a:rPr>
                <a:t>Werner von</a:t>
              </a:r>
              <a:endParaRPr lang="es-ES" altLang="es-ES"/>
            </a:p>
          </p:txBody>
        </p:sp>
        <p:sp>
          <p:nvSpPr>
            <p:cNvPr id="7" name="Rectangle 11"/>
            <p:cNvSpPr>
              <a:spLocks noChangeArrowheads="1"/>
            </p:cNvSpPr>
            <p:nvPr/>
          </p:nvSpPr>
          <p:spPr bwMode="auto">
            <a:xfrm>
              <a:off x="2806" y="1261"/>
              <a:ext cx="266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808080"/>
                  </a:solidFill>
                  <a:latin typeface="Arial Narrow" panose="020B0606020202030204" pitchFamily="34" charset="0"/>
                </a:rPr>
                <a:t>Siemens: Telégrafo de aguja y dinamo.</a:t>
              </a:r>
              <a:endParaRPr lang="es-ES" altLang="es-ES"/>
            </a:p>
          </p:txBody>
        </p:sp>
        <p:sp>
          <p:nvSpPr>
            <p:cNvPr id="8" name="Rectangle 12"/>
            <p:cNvSpPr>
              <a:spLocks noChangeArrowheads="1"/>
            </p:cNvSpPr>
            <p:nvPr/>
          </p:nvSpPr>
          <p:spPr bwMode="auto">
            <a:xfrm>
              <a:off x="3188" y="1447"/>
              <a:ext cx="227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i="1">
                  <a:solidFill>
                    <a:srgbClr val="808080"/>
                  </a:solidFill>
                  <a:latin typeface="Arial Narrow" panose="020B0606020202030204" pitchFamily="34" charset="0"/>
                </a:rPr>
                <a:t>“… no tendrían aplicación práctica”.</a:t>
              </a:r>
              <a:endParaRPr lang="es-ES" altLang="es-ES"/>
            </a:p>
          </p:txBody>
        </p:sp>
        <p:sp>
          <p:nvSpPr>
            <p:cNvPr id="10" name="Rectangle 13"/>
            <p:cNvSpPr>
              <a:spLocks noChangeArrowheads="1"/>
            </p:cNvSpPr>
            <p:nvPr/>
          </p:nvSpPr>
          <p:spPr bwMode="auto">
            <a:xfrm>
              <a:off x="521" y="1217"/>
              <a:ext cx="4959" cy="47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11" name="Rectangle 14"/>
            <p:cNvSpPr>
              <a:spLocks noChangeArrowheads="1"/>
            </p:cNvSpPr>
            <p:nvPr/>
          </p:nvSpPr>
          <p:spPr bwMode="auto">
            <a:xfrm>
              <a:off x="506" y="1203"/>
              <a:ext cx="4959" cy="47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12" name="Rectangle 15"/>
            <p:cNvSpPr>
              <a:spLocks noChangeArrowheads="1"/>
            </p:cNvSpPr>
            <p:nvPr/>
          </p:nvSpPr>
          <p:spPr bwMode="auto">
            <a:xfrm>
              <a:off x="1973" y="1247"/>
              <a:ext cx="79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000000"/>
                  </a:solidFill>
                  <a:latin typeface="Arial Narrow" panose="020B0606020202030204" pitchFamily="34" charset="0"/>
                </a:rPr>
                <a:t>Werner von</a:t>
              </a:r>
              <a:endParaRPr lang="es-ES" altLang="es-ES"/>
            </a:p>
          </p:txBody>
        </p:sp>
        <p:sp>
          <p:nvSpPr>
            <p:cNvPr id="13" name="Rectangle 16"/>
            <p:cNvSpPr>
              <a:spLocks noChangeArrowheads="1"/>
            </p:cNvSpPr>
            <p:nvPr/>
          </p:nvSpPr>
          <p:spPr bwMode="auto">
            <a:xfrm>
              <a:off x="2792" y="1247"/>
              <a:ext cx="266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000000"/>
                  </a:solidFill>
                  <a:latin typeface="Arial Narrow" panose="020B0606020202030204" pitchFamily="34" charset="0"/>
                </a:rPr>
                <a:t>Siemens: Telégrafo de aguja y dinamo.</a:t>
              </a:r>
              <a:endParaRPr lang="es-ES" altLang="es-ES"/>
            </a:p>
          </p:txBody>
        </p:sp>
        <p:sp>
          <p:nvSpPr>
            <p:cNvPr id="14" name="Rectangle 17"/>
            <p:cNvSpPr>
              <a:spLocks noChangeArrowheads="1"/>
            </p:cNvSpPr>
            <p:nvPr/>
          </p:nvSpPr>
          <p:spPr bwMode="auto">
            <a:xfrm>
              <a:off x="3174" y="1433"/>
              <a:ext cx="227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i="1">
                  <a:solidFill>
                    <a:srgbClr val="000000"/>
                  </a:solidFill>
                  <a:latin typeface="Arial Narrow" panose="020B0606020202030204" pitchFamily="34" charset="0"/>
                </a:rPr>
                <a:t>“… no tendrían aplicación práctica”.</a:t>
              </a:r>
              <a:endParaRPr lang="es-ES" altLang="es-ES"/>
            </a:p>
          </p:txBody>
        </p:sp>
        <p:sp>
          <p:nvSpPr>
            <p:cNvPr id="15" name="Rectangle 18"/>
            <p:cNvSpPr>
              <a:spLocks noChangeArrowheads="1"/>
            </p:cNvSpPr>
            <p:nvPr/>
          </p:nvSpPr>
          <p:spPr bwMode="auto">
            <a:xfrm>
              <a:off x="4232" y="1843"/>
              <a:ext cx="68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808080"/>
                  </a:solidFill>
                  <a:latin typeface="Arial Narrow" panose="020B0606020202030204" pitchFamily="34" charset="0"/>
                </a:rPr>
                <a:t>Tomas A. </a:t>
              </a:r>
              <a:endParaRPr lang="es-ES" altLang="es-ES"/>
            </a:p>
          </p:txBody>
        </p:sp>
        <p:sp>
          <p:nvSpPr>
            <p:cNvPr id="16" name="Rectangle 19"/>
            <p:cNvSpPr>
              <a:spLocks noChangeArrowheads="1"/>
            </p:cNvSpPr>
            <p:nvPr/>
          </p:nvSpPr>
          <p:spPr bwMode="auto">
            <a:xfrm>
              <a:off x="4909" y="1843"/>
              <a:ext cx="48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808080"/>
                  </a:solidFill>
                  <a:latin typeface="Arial Narrow" panose="020B0606020202030204" pitchFamily="34" charset="0"/>
                </a:rPr>
                <a:t>Edison</a:t>
              </a:r>
              <a:endParaRPr lang="es-ES" altLang="es-ES"/>
            </a:p>
          </p:txBody>
        </p:sp>
        <p:sp>
          <p:nvSpPr>
            <p:cNvPr id="17" name="Rectangle 20"/>
            <p:cNvSpPr>
              <a:spLocks noChangeArrowheads="1"/>
            </p:cNvSpPr>
            <p:nvPr/>
          </p:nvSpPr>
          <p:spPr bwMode="auto">
            <a:xfrm>
              <a:off x="5381" y="1843"/>
              <a:ext cx="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808080"/>
                  </a:solidFill>
                  <a:latin typeface="Arial Narrow" panose="020B0606020202030204" pitchFamily="34" charset="0"/>
                </a:rPr>
                <a:t>:</a:t>
              </a:r>
              <a:endParaRPr lang="es-ES" altLang="es-ES"/>
            </a:p>
          </p:txBody>
        </p:sp>
        <p:sp>
          <p:nvSpPr>
            <p:cNvPr id="18" name="Rectangle 21"/>
            <p:cNvSpPr>
              <a:spLocks noChangeArrowheads="1"/>
            </p:cNvSpPr>
            <p:nvPr/>
          </p:nvSpPr>
          <p:spPr bwMode="auto">
            <a:xfrm>
              <a:off x="2207" y="2028"/>
              <a:ext cx="38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i="1">
                  <a:solidFill>
                    <a:srgbClr val="808080"/>
                  </a:solidFill>
                  <a:latin typeface="Arial Narrow" panose="020B0606020202030204" pitchFamily="34" charset="0"/>
                </a:rPr>
                <a:t>“… el </a:t>
              </a:r>
              <a:endParaRPr lang="es-ES" altLang="es-ES"/>
            </a:p>
          </p:txBody>
        </p:sp>
        <p:sp>
          <p:nvSpPr>
            <p:cNvPr id="19" name="Rectangle 22"/>
            <p:cNvSpPr>
              <a:spLocks noChangeArrowheads="1"/>
            </p:cNvSpPr>
            <p:nvPr/>
          </p:nvSpPr>
          <p:spPr bwMode="auto">
            <a:xfrm>
              <a:off x="2584" y="2028"/>
              <a:ext cx="67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i="1">
                  <a:solidFill>
                    <a:srgbClr val="808080"/>
                  </a:solidFill>
                  <a:latin typeface="Arial Narrow" panose="020B0606020202030204" pitchFamily="34" charset="0"/>
                </a:rPr>
                <a:t>fonógrafo</a:t>
              </a:r>
              <a:endParaRPr lang="es-ES" altLang="es-ES"/>
            </a:p>
          </p:txBody>
        </p:sp>
        <p:sp>
          <p:nvSpPr>
            <p:cNvPr id="20" name="Rectangle 23"/>
            <p:cNvSpPr>
              <a:spLocks noChangeArrowheads="1"/>
            </p:cNvSpPr>
            <p:nvPr/>
          </p:nvSpPr>
          <p:spPr bwMode="auto">
            <a:xfrm>
              <a:off x="3282" y="2028"/>
              <a:ext cx="217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i="1">
                  <a:solidFill>
                    <a:srgbClr val="808080"/>
                  </a:solidFill>
                  <a:latin typeface="Arial Narrow" panose="020B0606020202030204" pitchFamily="34" charset="0"/>
                </a:rPr>
                <a:t>no tendrá ningún valor comercial”.</a:t>
              </a:r>
              <a:endParaRPr lang="es-ES" altLang="es-ES"/>
            </a:p>
          </p:txBody>
        </p:sp>
        <p:sp>
          <p:nvSpPr>
            <p:cNvPr id="21" name="Rectangle 24"/>
            <p:cNvSpPr>
              <a:spLocks noChangeArrowheads="1"/>
            </p:cNvSpPr>
            <p:nvPr/>
          </p:nvSpPr>
          <p:spPr bwMode="auto">
            <a:xfrm>
              <a:off x="521" y="1778"/>
              <a:ext cx="4959" cy="51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22" name="Rectangle 25"/>
            <p:cNvSpPr>
              <a:spLocks noChangeArrowheads="1"/>
            </p:cNvSpPr>
            <p:nvPr/>
          </p:nvSpPr>
          <p:spPr bwMode="auto">
            <a:xfrm>
              <a:off x="506" y="1763"/>
              <a:ext cx="4959" cy="518"/>
            </a:xfrm>
            <a:prstGeom prst="rect">
              <a:avLst/>
            </a:prstGeom>
            <a:solidFill>
              <a:srgbClr val="E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23" name="Rectangle 26"/>
            <p:cNvSpPr>
              <a:spLocks noChangeArrowheads="1"/>
            </p:cNvSpPr>
            <p:nvPr/>
          </p:nvSpPr>
          <p:spPr bwMode="auto">
            <a:xfrm>
              <a:off x="4218" y="1829"/>
              <a:ext cx="77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000000"/>
                  </a:solidFill>
                  <a:latin typeface="Arial Narrow" panose="020B0606020202030204" pitchFamily="34" charset="0"/>
                </a:rPr>
                <a:t>Thomas A. </a:t>
              </a:r>
              <a:endParaRPr lang="es-ES" altLang="es-ES"/>
            </a:p>
          </p:txBody>
        </p:sp>
        <p:sp>
          <p:nvSpPr>
            <p:cNvPr id="24" name="Rectangle 27"/>
            <p:cNvSpPr>
              <a:spLocks noChangeArrowheads="1"/>
            </p:cNvSpPr>
            <p:nvPr/>
          </p:nvSpPr>
          <p:spPr bwMode="auto">
            <a:xfrm>
              <a:off x="4895" y="1829"/>
              <a:ext cx="52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000000"/>
                  </a:solidFill>
                  <a:latin typeface="Arial Narrow" panose="020B0606020202030204" pitchFamily="34" charset="0"/>
                </a:rPr>
                <a:t> Edison</a:t>
              </a:r>
              <a:endParaRPr lang="es-ES" altLang="es-ES"/>
            </a:p>
          </p:txBody>
        </p:sp>
        <p:sp>
          <p:nvSpPr>
            <p:cNvPr id="25" name="Rectangle 28"/>
            <p:cNvSpPr>
              <a:spLocks noChangeArrowheads="1"/>
            </p:cNvSpPr>
            <p:nvPr/>
          </p:nvSpPr>
          <p:spPr bwMode="auto">
            <a:xfrm>
              <a:off x="5367" y="1829"/>
              <a:ext cx="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000000"/>
                  </a:solidFill>
                  <a:latin typeface="Arial Narrow" panose="020B0606020202030204" pitchFamily="34" charset="0"/>
                </a:rPr>
                <a:t>:</a:t>
              </a:r>
              <a:endParaRPr lang="es-ES" altLang="es-ES"/>
            </a:p>
          </p:txBody>
        </p:sp>
        <p:sp>
          <p:nvSpPr>
            <p:cNvPr id="26" name="Rectangle 29"/>
            <p:cNvSpPr>
              <a:spLocks noChangeArrowheads="1"/>
            </p:cNvSpPr>
            <p:nvPr/>
          </p:nvSpPr>
          <p:spPr bwMode="auto">
            <a:xfrm>
              <a:off x="2193" y="2014"/>
              <a:ext cx="38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i="1">
                  <a:solidFill>
                    <a:srgbClr val="000000"/>
                  </a:solidFill>
                  <a:latin typeface="Arial Narrow" panose="020B0606020202030204" pitchFamily="34" charset="0"/>
                </a:rPr>
                <a:t>“… el </a:t>
              </a:r>
              <a:endParaRPr lang="es-ES" altLang="es-ES"/>
            </a:p>
          </p:txBody>
        </p:sp>
        <p:sp>
          <p:nvSpPr>
            <p:cNvPr id="27" name="Rectangle 30"/>
            <p:cNvSpPr>
              <a:spLocks noChangeArrowheads="1"/>
            </p:cNvSpPr>
            <p:nvPr/>
          </p:nvSpPr>
          <p:spPr bwMode="auto">
            <a:xfrm>
              <a:off x="2570" y="2014"/>
              <a:ext cx="67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i="1">
                  <a:solidFill>
                    <a:srgbClr val="000000"/>
                  </a:solidFill>
                  <a:latin typeface="Arial Narrow" panose="020B0606020202030204" pitchFamily="34" charset="0"/>
                </a:rPr>
                <a:t>fonógrafo</a:t>
              </a:r>
              <a:endParaRPr lang="es-ES" altLang="es-ES"/>
            </a:p>
          </p:txBody>
        </p:sp>
        <p:sp>
          <p:nvSpPr>
            <p:cNvPr id="28" name="Rectangle 31"/>
            <p:cNvSpPr>
              <a:spLocks noChangeArrowheads="1"/>
            </p:cNvSpPr>
            <p:nvPr/>
          </p:nvSpPr>
          <p:spPr bwMode="auto">
            <a:xfrm>
              <a:off x="3268" y="2014"/>
              <a:ext cx="217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i="1">
                  <a:solidFill>
                    <a:srgbClr val="000000"/>
                  </a:solidFill>
                  <a:latin typeface="Arial Narrow" panose="020B0606020202030204" pitchFamily="34" charset="0"/>
                </a:rPr>
                <a:t>no tendrá ningún valor comercial”.</a:t>
              </a:r>
              <a:endParaRPr lang="es-ES" altLang="es-ES"/>
            </a:p>
          </p:txBody>
        </p:sp>
        <p:sp>
          <p:nvSpPr>
            <p:cNvPr id="29" name="Rectangle 32"/>
            <p:cNvSpPr>
              <a:spLocks noChangeArrowheads="1"/>
            </p:cNvSpPr>
            <p:nvPr/>
          </p:nvSpPr>
          <p:spPr bwMode="auto">
            <a:xfrm>
              <a:off x="3438" y="2467"/>
              <a:ext cx="56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808080"/>
                  </a:solidFill>
                  <a:latin typeface="Arial Narrow" panose="020B0606020202030204" pitchFamily="34" charset="0"/>
                </a:rPr>
                <a:t>Watson </a:t>
              </a:r>
              <a:endParaRPr lang="es-ES" altLang="es-ES"/>
            </a:p>
          </p:txBody>
        </p:sp>
        <p:sp>
          <p:nvSpPr>
            <p:cNvPr id="30" name="Rectangle 33"/>
            <p:cNvSpPr>
              <a:spLocks noChangeArrowheads="1"/>
            </p:cNvSpPr>
            <p:nvPr/>
          </p:nvSpPr>
          <p:spPr bwMode="auto">
            <a:xfrm>
              <a:off x="3988" y="2467"/>
              <a:ext cx="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808080"/>
                  </a:solidFill>
                  <a:latin typeface="Arial Narrow" panose="020B0606020202030204" pitchFamily="34" charset="0"/>
                </a:rPr>
                <a:t>-</a:t>
              </a:r>
              <a:endParaRPr lang="es-ES" altLang="es-ES"/>
            </a:p>
          </p:txBody>
        </p:sp>
        <p:sp>
          <p:nvSpPr>
            <p:cNvPr id="31" name="Rectangle 34"/>
            <p:cNvSpPr>
              <a:spLocks noChangeArrowheads="1"/>
            </p:cNvSpPr>
            <p:nvPr/>
          </p:nvSpPr>
          <p:spPr bwMode="auto">
            <a:xfrm>
              <a:off x="4075" y="2467"/>
              <a:ext cx="128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808080"/>
                  </a:solidFill>
                  <a:latin typeface="Arial Narrow" panose="020B0606020202030204" pitchFamily="34" charset="0"/>
                </a:rPr>
                <a:t>presidente de IBM </a:t>
              </a:r>
              <a:endParaRPr lang="es-ES" altLang="es-ES"/>
            </a:p>
          </p:txBody>
        </p:sp>
        <p:sp>
          <p:nvSpPr>
            <p:cNvPr id="32" name="Rectangle 35"/>
            <p:cNvSpPr>
              <a:spLocks noChangeArrowheads="1"/>
            </p:cNvSpPr>
            <p:nvPr/>
          </p:nvSpPr>
          <p:spPr bwMode="auto">
            <a:xfrm>
              <a:off x="5334" y="2467"/>
              <a:ext cx="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808080"/>
                  </a:solidFill>
                  <a:latin typeface="Arial Narrow" panose="020B0606020202030204" pitchFamily="34" charset="0"/>
                </a:rPr>
                <a:t>-</a:t>
              </a:r>
              <a:endParaRPr lang="es-ES" altLang="es-ES"/>
            </a:p>
          </p:txBody>
        </p:sp>
        <p:sp>
          <p:nvSpPr>
            <p:cNvPr id="33" name="Rectangle 36"/>
            <p:cNvSpPr>
              <a:spLocks noChangeArrowheads="1"/>
            </p:cNvSpPr>
            <p:nvPr/>
          </p:nvSpPr>
          <p:spPr bwMode="auto">
            <a:xfrm>
              <a:off x="5381" y="2467"/>
              <a:ext cx="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808080"/>
                  </a:solidFill>
                  <a:latin typeface="Arial Narrow" panose="020B0606020202030204" pitchFamily="34" charset="0"/>
                </a:rPr>
                <a:t>:</a:t>
              </a:r>
              <a:endParaRPr lang="es-ES" altLang="es-ES"/>
            </a:p>
          </p:txBody>
        </p:sp>
        <p:sp>
          <p:nvSpPr>
            <p:cNvPr id="34" name="Rectangle 37"/>
            <p:cNvSpPr>
              <a:spLocks noChangeArrowheads="1"/>
            </p:cNvSpPr>
            <p:nvPr/>
          </p:nvSpPr>
          <p:spPr bwMode="auto">
            <a:xfrm>
              <a:off x="1283" y="2663"/>
              <a:ext cx="32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i="1">
                  <a:solidFill>
                    <a:srgbClr val="808080"/>
                  </a:solidFill>
                  <a:latin typeface="Arial Narrow" panose="020B0606020202030204" pitchFamily="34" charset="0"/>
                </a:rPr>
                <a:t>“… En el mundo no habrá mercado para más de 5 </a:t>
              </a:r>
              <a:endParaRPr lang="es-ES" altLang="es-ES"/>
            </a:p>
          </p:txBody>
        </p:sp>
        <p:sp>
          <p:nvSpPr>
            <p:cNvPr id="35" name="Rectangle 38"/>
            <p:cNvSpPr>
              <a:spLocks noChangeArrowheads="1"/>
            </p:cNvSpPr>
            <p:nvPr/>
          </p:nvSpPr>
          <p:spPr bwMode="auto">
            <a:xfrm>
              <a:off x="4484" y="2663"/>
              <a:ext cx="87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i="1">
                  <a:solidFill>
                    <a:srgbClr val="808080"/>
                  </a:solidFill>
                  <a:latin typeface="Arial Narrow" panose="020B0606020202030204" pitchFamily="34" charset="0"/>
                </a:rPr>
                <a:t>ordenadores</a:t>
              </a:r>
              <a:endParaRPr lang="es-ES" altLang="es-ES"/>
            </a:p>
          </p:txBody>
        </p:sp>
        <p:sp>
          <p:nvSpPr>
            <p:cNvPr id="36" name="Rectangle 39"/>
            <p:cNvSpPr>
              <a:spLocks noChangeArrowheads="1"/>
            </p:cNvSpPr>
            <p:nvPr/>
          </p:nvSpPr>
          <p:spPr bwMode="auto">
            <a:xfrm>
              <a:off x="5341" y="2663"/>
              <a:ext cx="8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i="1">
                  <a:solidFill>
                    <a:srgbClr val="808080"/>
                  </a:solidFill>
                  <a:latin typeface="Arial Narrow" panose="020B0606020202030204" pitchFamily="34" charset="0"/>
                </a:rPr>
                <a:t>”.</a:t>
              </a:r>
              <a:endParaRPr lang="es-ES" altLang="es-ES"/>
            </a:p>
          </p:txBody>
        </p:sp>
        <p:sp>
          <p:nvSpPr>
            <p:cNvPr id="37" name="Rectangle 40"/>
            <p:cNvSpPr>
              <a:spLocks noChangeArrowheads="1"/>
            </p:cNvSpPr>
            <p:nvPr/>
          </p:nvSpPr>
          <p:spPr bwMode="auto">
            <a:xfrm>
              <a:off x="521" y="2381"/>
              <a:ext cx="4959" cy="51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38" name="Rectangle 41"/>
            <p:cNvSpPr>
              <a:spLocks noChangeArrowheads="1"/>
            </p:cNvSpPr>
            <p:nvPr/>
          </p:nvSpPr>
          <p:spPr bwMode="auto">
            <a:xfrm>
              <a:off x="506" y="2367"/>
              <a:ext cx="4959" cy="518"/>
            </a:xfrm>
            <a:prstGeom prst="rect">
              <a:avLst/>
            </a:prstGeom>
            <a:solidFill>
              <a:srgbClr val="E5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39" name="Rectangle 42"/>
            <p:cNvSpPr>
              <a:spLocks noChangeArrowheads="1"/>
            </p:cNvSpPr>
            <p:nvPr/>
          </p:nvSpPr>
          <p:spPr bwMode="auto">
            <a:xfrm>
              <a:off x="3423" y="2452"/>
              <a:ext cx="56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000000"/>
                  </a:solidFill>
                  <a:latin typeface="Arial Narrow" panose="020B0606020202030204" pitchFamily="34" charset="0"/>
                </a:rPr>
                <a:t>Watson </a:t>
              </a:r>
              <a:endParaRPr lang="es-ES" altLang="es-ES"/>
            </a:p>
          </p:txBody>
        </p:sp>
        <p:sp>
          <p:nvSpPr>
            <p:cNvPr id="40" name="Rectangle 43"/>
            <p:cNvSpPr>
              <a:spLocks noChangeArrowheads="1"/>
            </p:cNvSpPr>
            <p:nvPr/>
          </p:nvSpPr>
          <p:spPr bwMode="auto">
            <a:xfrm>
              <a:off x="3974" y="2452"/>
              <a:ext cx="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000000"/>
                  </a:solidFill>
                  <a:latin typeface="Arial Narrow" panose="020B0606020202030204" pitchFamily="34" charset="0"/>
                </a:rPr>
                <a:t>-</a:t>
              </a:r>
              <a:endParaRPr lang="es-ES" altLang="es-ES"/>
            </a:p>
          </p:txBody>
        </p:sp>
        <p:sp>
          <p:nvSpPr>
            <p:cNvPr id="41" name="Rectangle 44"/>
            <p:cNvSpPr>
              <a:spLocks noChangeArrowheads="1"/>
            </p:cNvSpPr>
            <p:nvPr/>
          </p:nvSpPr>
          <p:spPr bwMode="auto">
            <a:xfrm>
              <a:off x="4060" y="2452"/>
              <a:ext cx="128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000000"/>
                  </a:solidFill>
                  <a:latin typeface="Arial Narrow" panose="020B0606020202030204" pitchFamily="34" charset="0"/>
                </a:rPr>
                <a:t>presidente de IBM </a:t>
              </a:r>
              <a:endParaRPr lang="es-ES" altLang="es-ES"/>
            </a:p>
          </p:txBody>
        </p:sp>
        <p:sp>
          <p:nvSpPr>
            <p:cNvPr id="42" name="Rectangle 45"/>
            <p:cNvSpPr>
              <a:spLocks noChangeArrowheads="1"/>
            </p:cNvSpPr>
            <p:nvPr/>
          </p:nvSpPr>
          <p:spPr bwMode="auto">
            <a:xfrm>
              <a:off x="5320" y="2452"/>
              <a:ext cx="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000000"/>
                  </a:solidFill>
                  <a:latin typeface="Arial Narrow" panose="020B0606020202030204" pitchFamily="34" charset="0"/>
                </a:rPr>
                <a:t>-</a:t>
              </a:r>
              <a:endParaRPr lang="es-ES" altLang="es-ES"/>
            </a:p>
          </p:txBody>
        </p:sp>
        <p:sp>
          <p:nvSpPr>
            <p:cNvPr id="43" name="Rectangle 46"/>
            <p:cNvSpPr>
              <a:spLocks noChangeArrowheads="1"/>
            </p:cNvSpPr>
            <p:nvPr/>
          </p:nvSpPr>
          <p:spPr bwMode="auto">
            <a:xfrm>
              <a:off x="5367" y="2452"/>
              <a:ext cx="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000000"/>
                  </a:solidFill>
                  <a:latin typeface="Arial Narrow" panose="020B0606020202030204" pitchFamily="34" charset="0"/>
                </a:rPr>
                <a:t>:</a:t>
              </a:r>
              <a:endParaRPr lang="es-ES" altLang="es-ES"/>
            </a:p>
          </p:txBody>
        </p:sp>
        <p:sp>
          <p:nvSpPr>
            <p:cNvPr id="44" name="Rectangle 47"/>
            <p:cNvSpPr>
              <a:spLocks noChangeArrowheads="1"/>
            </p:cNvSpPr>
            <p:nvPr/>
          </p:nvSpPr>
          <p:spPr bwMode="auto">
            <a:xfrm>
              <a:off x="1198" y="2648"/>
              <a:ext cx="32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i="1">
                  <a:solidFill>
                    <a:srgbClr val="000000"/>
                  </a:solidFill>
                  <a:latin typeface="Arial Narrow" panose="020B0606020202030204" pitchFamily="34" charset="0"/>
                </a:rPr>
                <a:t>“… En el mundo no habrá mercado para más de 5 </a:t>
              </a:r>
              <a:endParaRPr lang="es-ES" altLang="es-ES"/>
            </a:p>
          </p:txBody>
        </p:sp>
        <p:sp>
          <p:nvSpPr>
            <p:cNvPr id="45" name="Rectangle 48"/>
            <p:cNvSpPr>
              <a:spLocks noChangeArrowheads="1"/>
            </p:cNvSpPr>
            <p:nvPr/>
          </p:nvSpPr>
          <p:spPr bwMode="auto">
            <a:xfrm>
              <a:off x="4470" y="2648"/>
              <a:ext cx="87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i="1">
                  <a:solidFill>
                    <a:srgbClr val="000000"/>
                  </a:solidFill>
                  <a:latin typeface="Arial Narrow" panose="020B0606020202030204" pitchFamily="34" charset="0"/>
                </a:rPr>
                <a:t>ordenadores</a:t>
              </a:r>
              <a:endParaRPr lang="es-ES" altLang="es-ES"/>
            </a:p>
          </p:txBody>
        </p:sp>
        <p:sp>
          <p:nvSpPr>
            <p:cNvPr id="46" name="Rectangle 49"/>
            <p:cNvSpPr>
              <a:spLocks noChangeArrowheads="1"/>
            </p:cNvSpPr>
            <p:nvPr/>
          </p:nvSpPr>
          <p:spPr bwMode="auto">
            <a:xfrm>
              <a:off x="5327" y="2648"/>
              <a:ext cx="8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i="1">
                  <a:solidFill>
                    <a:srgbClr val="000000"/>
                  </a:solidFill>
                  <a:latin typeface="Arial Narrow" panose="020B0606020202030204" pitchFamily="34" charset="0"/>
                </a:rPr>
                <a:t>”.</a:t>
              </a:r>
              <a:endParaRPr lang="es-ES" altLang="es-ES"/>
            </a:p>
          </p:txBody>
        </p:sp>
        <p:sp>
          <p:nvSpPr>
            <p:cNvPr id="47" name="Rectangle 50"/>
            <p:cNvSpPr>
              <a:spLocks noChangeArrowheads="1"/>
            </p:cNvSpPr>
            <p:nvPr/>
          </p:nvSpPr>
          <p:spPr bwMode="auto">
            <a:xfrm>
              <a:off x="3208" y="3072"/>
              <a:ext cx="71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808080"/>
                  </a:solidFill>
                  <a:latin typeface="Arial Narrow" panose="020B0606020202030204" pitchFamily="34" charset="0"/>
                </a:rPr>
                <a:t>Ken Olsen</a:t>
              </a:r>
              <a:endParaRPr lang="es-ES" altLang="es-ES"/>
            </a:p>
          </p:txBody>
        </p:sp>
        <p:sp>
          <p:nvSpPr>
            <p:cNvPr id="48" name="Rectangle 51"/>
            <p:cNvSpPr>
              <a:spLocks noChangeArrowheads="1"/>
            </p:cNvSpPr>
            <p:nvPr/>
          </p:nvSpPr>
          <p:spPr bwMode="auto">
            <a:xfrm>
              <a:off x="3949" y="3072"/>
              <a:ext cx="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808080"/>
                  </a:solidFill>
                  <a:latin typeface="Arial Narrow" panose="020B0606020202030204" pitchFamily="34" charset="0"/>
                </a:rPr>
                <a:t>-</a:t>
              </a:r>
              <a:endParaRPr lang="es-ES" altLang="es-ES"/>
            </a:p>
          </p:txBody>
        </p:sp>
        <p:sp>
          <p:nvSpPr>
            <p:cNvPr id="49" name="Rectangle 52"/>
            <p:cNvSpPr>
              <a:spLocks noChangeArrowheads="1"/>
            </p:cNvSpPr>
            <p:nvPr/>
          </p:nvSpPr>
          <p:spPr bwMode="auto">
            <a:xfrm>
              <a:off x="4035" y="3072"/>
              <a:ext cx="132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808080"/>
                  </a:solidFill>
                  <a:latin typeface="Arial Narrow" panose="020B0606020202030204" pitchFamily="34" charset="0"/>
                </a:rPr>
                <a:t>presidente de DEC </a:t>
              </a:r>
              <a:endParaRPr lang="es-ES" altLang="es-ES"/>
            </a:p>
          </p:txBody>
        </p:sp>
        <p:sp>
          <p:nvSpPr>
            <p:cNvPr id="50" name="Rectangle 53"/>
            <p:cNvSpPr>
              <a:spLocks noChangeArrowheads="1"/>
            </p:cNvSpPr>
            <p:nvPr/>
          </p:nvSpPr>
          <p:spPr bwMode="auto">
            <a:xfrm>
              <a:off x="5334" y="3072"/>
              <a:ext cx="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808080"/>
                  </a:solidFill>
                  <a:latin typeface="Arial Narrow" panose="020B0606020202030204" pitchFamily="34" charset="0"/>
                </a:rPr>
                <a:t>-</a:t>
              </a:r>
              <a:endParaRPr lang="es-ES" altLang="es-ES"/>
            </a:p>
          </p:txBody>
        </p:sp>
        <p:sp>
          <p:nvSpPr>
            <p:cNvPr id="51" name="Rectangle 54"/>
            <p:cNvSpPr>
              <a:spLocks noChangeArrowheads="1"/>
            </p:cNvSpPr>
            <p:nvPr/>
          </p:nvSpPr>
          <p:spPr bwMode="auto">
            <a:xfrm>
              <a:off x="5381" y="3072"/>
              <a:ext cx="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808080"/>
                  </a:solidFill>
                  <a:latin typeface="Arial Narrow" panose="020B0606020202030204" pitchFamily="34" charset="0"/>
                </a:rPr>
                <a:t>:</a:t>
              </a:r>
              <a:endParaRPr lang="es-ES" altLang="es-ES"/>
            </a:p>
          </p:txBody>
        </p:sp>
        <p:sp>
          <p:nvSpPr>
            <p:cNvPr id="52" name="Rectangle 55"/>
            <p:cNvSpPr>
              <a:spLocks noChangeArrowheads="1"/>
            </p:cNvSpPr>
            <p:nvPr/>
          </p:nvSpPr>
          <p:spPr bwMode="auto">
            <a:xfrm>
              <a:off x="578" y="3257"/>
              <a:ext cx="355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i="1">
                  <a:solidFill>
                    <a:srgbClr val="808080"/>
                  </a:solidFill>
                  <a:latin typeface="Arial Narrow" panose="020B0606020202030204" pitchFamily="34" charset="0"/>
                </a:rPr>
                <a:t>“… No hay razón para que un individuo quiera tener un </a:t>
              </a:r>
              <a:endParaRPr lang="es-ES" altLang="es-ES"/>
            </a:p>
          </p:txBody>
        </p:sp>
        <p:sp>
          <p:nvSpPr>
            <p:cNvPr id="53" name="Rectangle 56"/>
            <p:cNvSpPr>
              <a:spLocks noChangeArrowheads="1"/>
            </p:cNvSpPr>
            <p:nvPr/>
          </p:nvSpPr>
          <p:spPr bwMode="auto">
            <a:xfrm>
              <a:off x="4082" y="3257"/>
              <a:ext cx="128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i="1">
                  <a:solidFill>
                    <a:srgbClr val="808080"/>
                  </a:solidFill>
                  <a:latin typeface="Arial Narrow" panose="020B0606020202030204" pitchFamily="34" charset="0"/>
                </a:rPr>
                <a:t>ordenador en casa</a:t>
              </a:r>
              <a:endParaRPr lang="es-ES" altLang="es-ES"/>
            </a:p>
          </p:txBody>
        </p:sp>
        <p:sp>
          <p:nvSpPr>
            <p:cNvPr id="54" name="Rectangle 57"/>
            <p:cNvSpPr>
              <a:spLocks noChangeArrowheads="1"/>
            </p:cNvSpPr>
            <p:nvPr/>
          </p:nvSpPr>
          <p:spPr bwMode="auto">
            <a:xfrm>
              <a:off x="5341" y="3257"/>
              <a:ext cx="8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i="1">
                  <a:solidFill>
                    <a:srgbClr val="808080"/>
                  </a:solidFill>
                  <a:latin typeface="Arial Narrow" panose="020B0606020202030204" pitchFamily="34" charset="0"/>
                </a:rPr>
                <a:t>”.</a:t>
              </a:r>
              <a:endParaRPr lang="es-ES" altLang="es-ES"/>
            </a:p>
          </p:txBody>
        </p:sp>
        <p:sp>
          <p:nvSpPr>
            <p:cNvPr id="55" name="Rectangle 58"/>
            <p:cNvSpPr>
              <a:spLocks noChangeArrowheads="1"/>
            </p:cNvSpPr>
            <p:nvPr/>
          </p:nvSpPr>
          <p:spPr bwMode="auto">
            <a:xfrm>
              <a:off x="521" y="2985"/>
              <a:ext cx="4959" cy="561"/>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56" name="Rectangle 59"/>
            <p:cNvSpPr>
              <a:spLocks noChangeArrowheads="1"/>
            </p:cNvSpPr>
            <p:nvPr/>
          </p:nvSpPr>
          <p:spPr bwMode="auto">
            <a:xfrm>
              <a:off x="506" y="2971"/>
              <a:ext cx="4959" cy="560"/>
            </a:xfrm>
            <a:prstGeom prst="rect">
              <a:avLst/>
            </a:prstGeom>
            <a:solidFill>
              <a:srgbClr val="FFD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57" name="Rectangle 60"/>
            <p:cNvSpPr>
              <a:spLocks noChangeArrowheads="1"/>
            </p:cNvSpPr>
            <p:nvPr/>
          </p:nvSpPr>
          <p:spPr bwMode="auto">
            <a:xfrm>
              <a:off x="3193" y="3058"/>
              <a:ext cx="71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000000"/>
                  </a:solidFill>
                  <a:latin typeface="Arial Narrow" panose="020B0606020202030204" pitchFamily="34" charset="0"/>
                </a:rPr>
                <a:t>Ken Olsen</a:t>
              </a:r>
              <a:endParaRPr lang="es-ES" altLang="es-ES"/>
            </a:p>
          </p:txBody>
        </p:sp>
        <p:sp>
          <p:nvSpPr>
            <p:cNvPr id="58" name="Rectangle 61"/>
            <p:cNvSpPr>
              <a:spLocks noChangeArrowheads="1"/>
            </p:cNvSpPr>
            <p:nvPr/>
          </p:nvSpPr>
          <p:spPr bwMode="auto">
            <a:xfrm>
              <a:off x="3935" y="3058"/>
              <a:ext cx="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000000"/>
                  </a:solidFill>
                  <a:latin typeface="Arial Narrow" panose="020B0606020202030204" pitchFamily="34" charset="0"/>
                </a:rPr>
                <a:t>-</a:t>
              </a:r>
              <a:endParaRPr lang="es-ES" altLang="es-ES"/>
            </a:p>
          </p:txBody>
        </p:sp>
        <p:sp>
          <p:nvSpPr>
            <p:cNvPr id="59" name="Rectangle 62"/>
            <p:cNvSpPr>
              <a:spLocks noChangeArrowheads="1"/>
            </p:cNvSpPr>
            <p:nvPr/>
          </p:nvSpPr>
          <p:spPr bwMode="auto">
            <a:xfrm>
              <a:off x="4021" y="3058"/>
              <a:ext cx="132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000000"/>
                  </a:solidFill>
                  <a:latin typeface="Arial Narrow" panose="020B0606020202030204" pitchFamily="34" charset="0"/>
                </a:rPr>
                <a:t>presidente de DEC </a:t>
              </a:r>
              <a:endParaRPr lang="es-ES" altLang="es-ES"/>
            </a:p>
          </p:txBody>
        </p:sp>
        <p:sp>
          <p:nvSpPr>
            <p:cNvPr id="60" name="Rectangle 63"/>
            <p:cNvSpPr>
              <a:spLocks noChangeArrowheads="1"/>
            </p:cNvSpPr>
            <p:nvPr/>
          </p:nvSpPr>
          <p:spPr bwMode="auto">
            <a:xfrm>
              <a:off x="5320" y="3058"/>
              <a:ext cx="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000000"/>
                  </a:solidFill>
                  <a:latin typeface="Arial Narrow" panose="020B0606020202030204" pitchFamily="34" charset="0"/>
                </a:rPr>
                <a:t>-</a:t>
              </a:r>
              <a:endParaRPr lang="es-ES" altLang="es-ES"/>
            </a:p>
          </p:txBody>
        </p:sp>
        <p:sp>
          <p:nvSpPr>
            <p:cNvPr id="61" name="Rectangle 64"/>
            <p:cNvSpPr>
              <a:spLocks noChangeArrowheads="1"/>
            </p:cNvSpPr>
            <p:nvPr/>
          </p:nvSpPr>
          <p:spPr bwMode="auto">
            <a:xfrm>
              <a:off x="5367" y="3058"/>
              <a:ext cx="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solidFill>
                    <a:srgbClr val="000000"/>
                  </a:solidFill>
                  <a:latin typeface="Arial Narrow" panose="020B0606020202030204" pitchFamily="34" charset="0"/>
                </a:rPr>
                <a:t>:</a:t>
              </a:r>
              <a:endParaRPr lang="es-ES" altLang="es-ES"/>
            </a:p>
          </p:txBody>
        </p:sp>
        <p:sp>
          <p:nvSpPr>
            <p:cNvPr id="62" name="Rectangle 65"/>
            <p:cNvSpPr>
              <a:spLocks noChangeArrowheads="1"/>
            </p:cNvSpPr>
            <p:nvPr/>
          </p:nvSpPr>
          <p:spPr bwMode="auto">
            <a:xfrm>
              <a:off x="504" y="3243"/>
              <a:ext cx="355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i="1">
                  <a:solidFill>
                    <a:srgbClr val="000000"/>
                  </a:solidFill>
                  <a:latin typeface="Arial Narrow" panose="020B0606020202030204" pitchFamily="34" charset="0"/>
                </a:rPr>
                <a:t>“… No hay razón para que un individuo quiera tener un </a:t>
              </a:r>
              <a:endParaRPr lang="es-ES" altLang="es-ES"/>
            </a:p>
          </p:txBody>
        </p:sp>
        <p:sp>
          <p:nvSpPr>
            <p:cNvPr id="63" name="Rectangle 66"/>
            <p:cNvSpPr>
              <a:spLocks noChangeArrowheads="1"/>
            </p:cNvSpPr>
            <p:nvPr/>
          </p:nvSpPr>
          <p:spPr bwMode="auto">
            <a:xfrm>
              <a:off x="4068" y="3243"/>
              <a:ext cx="128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i="1">
                  <a:solidFill>
                    <a:srgbClr val="000000"/>
                  </a:solidFill>
                  <a:latin typeface="Arial Narrow" panose="020B0606020202030204" pitchFamily="34" charset="0"/>
                </a:rPr>
                <a:t>ordenador en casa</a:t>
              </a:r>
              <a:endParaRPr lang="es-ES" altLang="es-ES"/>
            </a:p>
          </p:txBody>
        </p:sp>
        <p:sp>
          <p:nvSpPr>
            <p:cNvPr id="64" name="Rectangle 67"/>
            <p:cNvSpPr>
              <a:spLocks noChangeArrowheads="1"/>
            </p:cNvSpPr>
            <p:nvPr/>
          </p:nvSpPr>
          <p:spPr bwMode="auto">
            <a:xfrm>
              <a:off x="5327" y="3243"/>
              <a:ext cx="8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i="1">
                  <a:solidFill>
                    <a:srgbClr val="000000"/>
                  </a:solidFill>
                  <a:latin typeface="Arial Narrow" panose="020B0606020202030204" pitchFamily="34" charset="0"/>
                </a:rPr>
                <a:t>”.</a:t>
              </a:r>
              <a:endParaRPr lang="es-ES" altLang="es-ES"/>
            </a:p>
          </p:txBody>
        </p:sp>
        <p:grpSp>
          <p:nvGrpSpPr>
            <p:cNvPr id="65" name="Group 72"/>
            <p:cNvGrpSpPr>
              <a:grpSpLocks/>
            </p:cNvGrpSpPr>
            <p:nvPr/>
          </p:nvGrpSpPr>
          <p:grpSpPr bwMode="auto">
            <a:xfrm>
              <a:off x="291" y="1203"/>
              <a:ext cx="603" cy="258"/>
              <a:chOff x="291" y="1203"/>
              <a:chExt cx="603" cy="258"/>
            </a:xfrm>
          </p:grpSpPr>
          <p:sp>
            <p:nvSpPr>
              <p:cNvPr id="81" name="Freeform 68"/>
              <p:cNvSpPr>
                <a:spLocks/>
              </p:cNvSpPr>
              <p:nvPr/>
            </p:nvSpPr>
            <p:spPr bwMode="auto">
              <a:xfrm>
                <a:off x="291" y="1203"/>
                <a:ext cx="97" cy="254"/>
              </a:xfrm>
              <a:custGeom>
                <a:avLst/>
                <a:gdLst>
                  <a:gd name="T0" fmla="*/ 1 w 194"/>
                  <a:gd name="T1" fmla="*/ 0 h 509"/>
                  <a:gd name="T2" fmla="*/ 1 w 194"/>
                  <a:gd name="T3" fmla="*/ 0 h 509"/>
                  <a:gd name="T4" fmla="*/ 1 w 194"/>
                  <a:gd name="T5" fmla="*/ 0 h 509"/>
                  <a:gd name="T6" fmla="*/ 1 w 194"/>
                  <a:gd name="T7" fmla="*/ 0 h 509"/>
                  <a:gd name="T8" fmla="*/ 1 w 194"/>
                  <a:gd name="T9" fmla="*/ 0 h 509"/>
                  <a:gd name="T10" fmla="*/ 1 w 194"/>
                  <a:gd name="T11" fmla="*/ 0 h 509"/>
                  <a:gd name="T12" fmla="*/ 1 w 194"/>
                  <a:gd name="T13" fmla="*/ 0 h 509"/>
                  <a:gd name="T14" fmla="*/ 1 w 194"/>
                  <a:gd name="T15" fmla="*/ 0 h 509"/>
                  <a:gd name="T16" fmla="*/ 1 w 194"/>
                  <a:gd name="T17" fmla="*/ 0 h 509"/>
                  <a:gd name="T18" fmla="*/ 1 w 194"/>
                  <a:gd name="T19" fmla="*/ 0 h 509"/>
                  <a:gd name="T20" fmla="*/ 0 w 194"/>
                  <a:gd name="T21" fmla="*/ 0 h 509"/>
                  <a:gd name="T22" fmla="*/ 0 w 194"/>
                  <a:gd name="T23" fmla="*/ 0 h 509"/>
                  <a:gd name="T24" fmla="*/ 1 w 194"/>
                  <a:gd name="T25" fmla="*/ 0 h 509"/>
                  <a:gd name="T26" fmla="*/ 1 w 194"/>
                  <a:gd name="T27" fmla="*/ 0 h 509"/>
                  <a:gd name="T28" fmla="*/ 1 w 194"/>
                  <a:gd name="T29" fmla="*/ 0 h 509"/>
                  <a:gd name="T30" fmla="*/ 1 w 194"/>
                  <a:gd name="T31" fmla="*/ 0 h 509"/>
                  <a:gd name="T32" fmla="*/ 1 w 194"/>
                  <a:gd name="T33" fmla="*/ 0 h 509"/>
                  <a:gd name="T34" fmla="*/ 1 w 194"/>
                  <a:gd name="T35" fmla="*/ 0 h 509"/>
                  <a:gd name="T36" fmla="*/ 1 w 194"/>
                  <a:gd name="T37" fmla="*/ 0 h 509"/>
                  <a:gd name="T38" fmla="*/ 1 w 194"/>
                  <a:gd name="T39" fmla="*/ 0 h 509"/>
                  <a:gd name="T40" fmla="*/ 1 w 194"/>
                  <a:gd name="T41" fmla="*/ 0 h 5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4"/>
                  <a:gd name="T64" fmla="*/ 0 h 509"/>
                  <a:gd name="T65" fmla="*/ 194 w 194"/>
                  <a:gd name="T66" fmla="*/ 509 h 5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4" h="509">
                    <a:moveTo>
                      <a:pt x="194" y="0"/>
                    </a:moveTo>
                    <a:lnTo>
                      <a:pt x="194" y="256"/>
                    </a:lnTo>
                    <a:lnTo>
                      <a:pt x="194" y="509"/>
                    </a:lnTo>
                    <a:lnTo>
                      <a:pt x="148" y="509"/>
                    </a:lnTo>
                    <a:lnTo>
                      <a:pt x="99" y="509"/>
                    </a:lnTo>
                    <a:lnTo>
                      <a:pt x="99" y="342"/>
                    </a:lnTo>
                    <a:lnTo>
                      <a:pt x="99" y="176"/>
                    </a:lnTo>
                    <a:lnTo>
                      <a:pt x="78" y="200"/>
                    </a:lnTo>
                    <a:lnTo>
                      <a:pt x="54" y="218"/>
                    </a:lnTo>
                    <a:lnTo>
                      <a:pt x="31" y="234"/>
                    </a:lnTo>
                    <a:lnTo>
                      <a:pt x="0" y="248"/>
                    </a:lnTo>
                    <a:lnTo>
                      <a:pt x="0" y="135"/>
                    </a:lnTo>
                    <a:lnTo>
                      <a:pt x="24" y="123"/>
                    </a:lnTo>
                    <a:lnTo>
                      <a:pt x="44" y="110"/>
                    </a:lnTo>
                    <a:lnTo>
                      <a:pt x="61" y="96"/>
                    </a:lnTo>
                    <a:lnTo>
                      <a:pt x="76" y="79"/>
                    </a:lnTo>
                    <a:lnTo>
                      <a:pt x="88" y="61"/>
                    </a:lnTo>
                    <a:lnTo>
                      <a:pt x="99" y="44"/>
                    </a:lnTo>
                    <a:lnTo>
                      <a:pt x="117" y="0"/>
                    </a:lnTo>
                    <a:lnTo>
                      <a:pt x="157" y="0"/>
                    </a:lnTo>
                    <a:lnTo>
                      <a:pt x="194" y="0"/>
                    </a:lnTo>
                    <a:close/>
                  </a:path>
                </a:pathLst>
              </a:custGeom>
              <a:solidFill>
                <a:srgbClr val="666699"/>
              </a:solidFill>
              <a:ln w="7938">
                <a:solidFill>
                  <a:srgbClr val="000000"/>
                </a:solidFill>
                <a:round/>
                <a:headEnd/>
                <a:tailEnd/>
              </a:ln>
            </p:spPr>
            <p:txBody>
              <a:bodyPr/>
              <a:lstStyle/>
              <a:p>
                <a:endParaRPr lang="es-ES"/>
              </a:p>
            </p:txBody>
          </p:sp>
          <p:sp>
            <p:nvSpPr>
              <p:cNvPr id="82" name="Freeform 69"/>
              <p:cNvSpPr>
                <a:spLocks noEditPoints="1"/>
              </p:cNvSpPr>
              <p:nvPr/>
            </p:nvSpPr>
            <p:spPr bwMode="auto">
              <a:xfrm>
                <a:off x="439" y="1203"/>
                <a:ext cx="138" cy="258"/>
              </a:xfrm>
              <a:custGeom>
                <a:avLst/>
                <a:gdLst>
                  <a:gd name="T0" fmla="*/ 0 w 277"/>
                  <a:gd name="T1" fmla="*/ 0 h 518"/>
                  <a:gd name="T2" fmla="*/ 0 w 277"/>
                  <a:gd name="T3" fmla="*/ 0 h 518"/>
                  <a:gd name="T4" fmla="*/ 0 w 277"/>
                  <a:gd name="T5" fmla="*/ 0 h 518"/>
                  <a:gd name="T6" fmla="*/ 0 w 277"/>
                  <a:gd name="T7" fmla="*/ 0 h 518"/>
                  <a:gd name="T8" fmla="*/ 0 w 277"/>
                  <a:gd name="T9" fmla="*/ 0 h 518"/>
                  <a:gd name="T10" fmla="*/ 0 w 277"/>
                  <a:gd name="T11" fmla="*/ 0 h 518"/>
                  <a:gd name="T12" fmla="*/ 0 w 277"/>
                  <a:gd name="T13" fmla="*/ 0 h 518"/>
                  <a:gd name="T14" fmla="*/ 0 w 277"/>
                  <a:gd name="T15" fmla="*/ 0 h 518"/>
                  <a:gd name="T16" fmla="*/ 0 w 277"/>
                  <a:gd name="T17" fmla="*/ 0 h 518"/>
                  <a:gd name="T18" fmla="*/ 0 w 277"/>
                  <a:gd name="T19" fmla="*/ 0 h 518"/>
                  <a:gd name="T20" fmla="*/ 0 w 277"/>
                  <a:gd name="T21" fmla="*/ 0 h 518"/>
                  <a:gd name="T22" fmla="*/ 0 w 277"/>
                  <a:gd name="T23" fmla="*/ 0 h 518"/>
                  <a:gd name="T24" fmla="*/ 0 w 277"/>
                  <a:gd name="T25" fmla="*/ 0 h 518"/>
                  <a:gd name="T26" fmla="*/ 0 w 277"/>
                  <a:gd name="T27" fmla="*/ 0 h 518"/>
                  <a:gd name="T28" fmla="*/ 0 w 277"/>
                  <a:gd name="T29" fmla="*/ 0 h 518"/>
                  <a:gd name="T30" fmla="*/ 0 w 277"/>
                  <a:gd name="T31" fmla="*/ 0 h 518"/>
                  <a:gd name="T32" fmla="*/ 0 w 277"/>
                  <a:gd name="T33" fmla="*/ 0 h 518"/>
                  <a:gd name="T34" fmla="*/ 0 w 277"/>
                  <a:gd name="T35" fmla="*/ 0 h 518"/>
                  <a:gd name="T36" fmla="*/ 0 w 277"/>
                  <a:gd name="T37" fmla="*/ 0 h 518"/>
                  <a:gd name="T38" fmla="*/ 0 w 277"/>
                  <a:gd name="T39" fmla="*/ 0 h 518"/>
                  <a:gd name="T40" fmla="*/ 0 w 277"/>
                  <a:gd name="T41" fmla="*/ 0 h 518"/>
                  <a:gd name="T42" fmla="*/ 0 w 277"/>
                  <a:gd name="T43" fmla="*/ 0 h 518"/>
                  <a:gd name="T44" fmla="*/ 0 w 277"/>
                  <a:gd name="T45" fmla="*/ 0 h 518"/>
                  <a:gd name="T46" fmla="*/ 0 w 277"/>
                  <a:gd name="T47" fmla="*/ 0 h 518"/>
                  <a:gd name="T48" fmla="*/ 0 w 277"/>
                  <a:gd name="T49" fmla="*/ 0 h 518"/>
                  <a:gd name="T50" fmla="*/ 0 w 277"/>
                  <a:gd name="T51" fmla="*/ 0 h 518"/>
                  <a:gd name="T52" fmla="*/ 0 w 277"/>
                  <a:gd name="T53" fmla="*/ 0 h 518"/>
                  <a:gd name="T54" fmla="*/ 0 w 277"/>
                  <a:gd name="T55" fmla="*/ 0 h 518"/>
                  <a:gd name="T56" fmla="*/ 0 w 277"/>
                  <a:gd name="T57" fmla="*/ 0 h 518"/>
                  <a:gd name="T58" fmla="*/ 0 w 277"/>
                  <a:gd name="T59" fmla="*/ 0 h 518"/>
                  <a:gd name="T60" fmla="*/ 0 w 277"/>
                  <a:gd name="T61" fmla="*/ 0 h 518"/>
                  <a:gd name="T62" fmla="*/ 0 w 277"/>
                  <a:gd name="T63" fmla="*/ 0 h 518"/>
                  <a:gd name="T64" fmla="*/ 0 w 277"/>
                  <a:gd name="T65" fmla="*/ 0 h 518"/>
                  <a:gd name="T66" fmla="*/ 0 w 277"/>
                  <a:gd name="T67" fmla="*/ 0 h 518"/>
                  <a:gd name="T68" fmla="*/ 0 w 277"/>
                  <a:gd name="T69" fmla="*/ 0 h 518"/>
                  <a:gd name="T70" fmla="*/ 0 w 277"/>
                  <a:gd name="T71" fmla="*/ 0 h 518"/>
                  <a:gd name="T72" fmla="*/ 0 w 277"/>
                  <a:gd name="T73" fmla="*/ 0 h 518"/>
                  <a:gd name="T74" fmla="*/ 0 w 277"/>
                  <a:gd name="T75" fmla="*/ 0 h 518"/>
                  <a:gd name="T76" fmla="*/ 0 w 277"/>
                  <a:gd name="T77" fmla="*/ 0 h 518"/>
                  <a:gd name="T78" fmla="*/ 0 w 277"/>
                  <a:gd name="T79" fmla="*/ 0 h 518"/>
                  <a:gd name="T80" fmla="*/ 0 w 277"/>
                  <a:gd name="T81" fmla="*/ 0 h 518"/>
                  <a:gd name="T82" fmla="*/ 0 w 277"/>
                  <a:gd name="T83" fmla="*/ 0 h 518"/>
                  <a:gd name="T84" fmla="*/ 0 w 277"/>
                  <a:gd name="T85" fmla="*/ 0 h 518"/>
                  <a:gd name="T86" fmla="*/ 0 w 277"/>
                  <a:gd name="T87" fmla="*/ 0 h 518"/>
                  <a:gd name="T88" fmla="*/ 0 w 277"/>
                  <a:gd name="T89" fmla="*/ 0 h 518"/>
                  <a:gd name="T90" fmla="*/ 0 w 277"/>
                  <a:gd name="T91" fmla="*/ 0 h 518"/>
                  <a:gd name="T92" fmla="*/ 0 w 277"/>
                  <a:gd name="T93" fmla="*/ 0 h 518"/>
                  <a:gd name="T94" fmla="*/ 0 w 277"/>
                  <a:gd name="T95" fmla="*/ 0 h 518"/>
                  <a:gd name="T96" fmla="*/ 0 w 277"/>
                  <a:gd name="T97" fmla="*/ 0 h 518"/>
                  <a:gd name="T98" fmla="*/ 0 w 277"/>
                  <a:gd name="T99" fmla="*/ 0 h 518"/>
                  <a:gd name="T100" fmla="*/ 0 w 277"/>
                  <a:gd name="T101" fmla="*/ 0 h 518"/>
                  <a:gd name="T102" fmla="*/ 0 w 277"/>
                  <a:gd name="T103" fmla="*/ 0 h 518"/>
                  <a:gd name="T104" fmla="*/ 0 w 277"/>
                  <a:gd name="T105" fmla="*/ 0 h 518"/>
                  <a:gd name="T106" fmla="*/ 0 w 277"/>
                  <a:gd name="T107" fmla="*/ 0 h 518"/>
                  <a:gd name="T108" fmla="*/ 0 w 277"/>
                  <a:gd name="T109" fmla="*/ 0 h 518"/>
                  <a:gd name="T110" fmla="*/ 0 w 277"/>
                  <a:gd name="T111" fmla="*/ 0 h 518"/>
                  <a:gd name="T112" fmla="*/ 0 w 277"/>
                  <a:gd name="T113" fmla="*/ 0 h 518"/>
                  <a:gd name="T114" fmla="*/ 0 w 277"/>
                  <a:gd name="T115" fmla="*/ 0 h 518"/>
                  <a:gd name="T116" fmla="*/ 0 w 277"/>
                  <a:gd name="T117" fmla="*/ 0 h 518"/>
                  <a:gd name="T118" fmla="*/ 0 w 277"/>
                  <a:gd name="T119" fmla="*/ 0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7"/>
                  <a:gd name="T181" fmla="*/ 0 h 518"/>
                  <a:gd name="T182" fmla="*/ 277 w 277"/>
                  <a:gd name="T183" fmla="*/ 518 h 5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7" h="518">
                    <a:moveTo>
                      <a:pt x="56" y="239"/>
                    </a:moveTo>
                    <a:lnTo>
                      <a:pt x="38" y="221"/>
                    </a:lnTo>
                    <a:lnTo>
                      <a:pt x="23" y="202"/>
                    </a:lnTo>
                    <a:lnTo>
                      <a:pt x="18" y="185"/>
                    </a:lnTo>
                    <a:lnTo>
                      <a:pt x="14" y="169"/>
                    </a:lnTo>
                    <a:lnTo>
                      <a:pt x="11" y="133"/>
                    </a:lnTo>
                    <a:lnTo>
                      <a:pt x="12" y="105"/>
                    </a:lnTo>
                    <a:lnTo>
                      <a:pt x="20" y="78"/>
                    </a:lnTo>
                    <a:lnTo>
                      <a:pt x="32" y="52"/>
                    </a:lnTo>
                    <a:lnTo>
                      <a:pt x="50" y="31"/>
                    </a:lnTo>
                    <a:lnTo>
                      <a:pt x="66" y="18"/>
                    </a:lnTo>
                    <a:lnTo>
                      <a:pt x="86" y="8"/>
                    </a:lnTo>
                    <a:lnTo>
                      <a:pt x="108" y="2"/>
                    </a:lnTo>
                    <a:lnTo>
                      <a:pt x="133" y="0"/>
                    </a:lnTo>
                    <a:lnTo>
                      <a:pt x="165" y="2"/>
                    </a:lnTo>
                    <a:lnTo>
                      <a:pt x="192" y="9"/>
                    </a:lnTo>
                    <a:lnTo>
                      <a:pt x="215" y="22"/>
                    </a:lnTo>
                    <a:lnTo>
                      <a:pt x="233" y="38"/>
                    </a:lnTo>
                    <a:lnTo>
                      <a:pt x="248" y="60"/>
                    </a:lnTo>
                    <a:lnTo>
                      <a:pt x="259" y="81"/>
                    </a:lnTo>
                    <a:lnTo>
                      <a:pt x="264" y="106"/>
                    </a:lnTo>
                    <a:lnTo>
                      <a:pt x="266" y="135"/>
                    </a:lnTo>
                    <a:lnTo>
                      <a:pt x="266" y="151"/>
                    </a:lnTo>
                    <a:lnTo>
                      <a:pt x="262" y="167"/>
                    </a:lnTo>
                    <a:lnTo>
                      <a:pt x="253" y="198"/>
                    </a:lnTo>
                    <a:lnTo>
                      <a:pt x="241" y="220"/>
                    </a:lnTo>
                    <a:lnTo>
                      <a:pt x="223" y="239"/>
                    </a:lnTo>
                    <a:lnTo>
                      <a:pt x="246" y="263"/>
                    </a:lnTo>
                    <a:lnTo>
                      <a:pt x="257" y="277"/>
                    </a:lnTo>
                    <a:lnTo>
                      <a:pt x="264" y="291"/>
                    </a:lnTo>
                    <a:lnTo>
                      <a:pt x="273" y="326"/>
                    </a:lnTo>
                    <a:lnTo>
                      <a:pt x="277" y="344"/>
                    </a:lnTo>
                    <a:lnTo>
                      <a:pt x="277" y="363"/>
                    </a:lnTo>
                    <a:lnTo>
                      <a:pt x="275" y="399"/>
                    </a:lnTo>
                    <a:lnTo>
                      <a:pt x="266" y="433"/>
                    </a:lnTo>
                    <a:lnTo>
                      <a:pt x="259" y="448"/>
                    </a:lnTo>
                    <a:lnTo>
                      <a:pt x="251" y="462"/>
                    </a:lnTo>
                    <a:lnTo>
                      <a:pt x="237" y="484"/>
                    </a:lnTo>
                    <a:lnTo>
                      <a:pt x="217" y="498"/>
                    </a:lnTo>
                    <a:lnTo>
                      <a:pt x="194" y="509"/>
                    </a:lnTo>
                    <a:lnTo>
                      <a:pt x="169" y="516"/>
                    </a:lnTo>
                    <a:lnTo>
                      <a:pt x="140" y="518"/>
                    </a:lnTo>
                    <a:lnTo>
                      <a:pt x="115" y="516"/>
                    </a:lnTo>
                    <a:lnTo>
                      <a:pt x="93" y="512"/>
                    </a:lnTo>
                    <a:lnTo>
                      <a:pt x="74" y="507"/>
                    </a:lnTo>
                    <a:lnTo>
                      <a:pt x="57" y="498"/>
                    </a:lnTo>
                    <a:lnTo>
                      <a:pt x="45" y="487"/>
                    </a:lnTo>
                    <a:lnTo>
                      <a:pt x="34" y="475"/>
                    </a:lnTo>
                    <a:lnTo>
                      <a:pt x="23" y="460"/>
                    </a:lnTo>
                    <a:lnTo>
                      <a:pt x="14" y="444"/>
                    </a:lnTo>
                    <a:lnTo>
                      <a:pt x="3" y="405"/>
                    </a:lnTo>
                    <a:lnTo>
                      <a:pt x="2" y="383"/>
                    </a:lnTo>
                    <a:lnTo>
                      <a:pt x="0" y="362"/>
                    </a:lnTo>
                    <a:lnTo>
                      <a:pt x="2" y="340"/>
                    </a:lnTo>
                    <a:lnTo>
                      <a:pt x="3" y="322"/>
                    </a:lnTo>
                    <a:lnTo>
                      <a:pt x="9" y="304"/>
                    </a:lnTo>
                    <a:lnTo>
                      <a:pt x="14" y="288"/>
                    </a:lnTo>
                    <a:lnTo>
                      <a:pt x="21" y="274"/>
                    </a:lnTo>
                    <a:lnTo>
                      <a:pt x="32" y="261"/>
                    </a:lnTo>
                    <a:lnTo>
                      <a:pt x="56" y="239"/>
                    </a:lnTo>
                    <a:close/>
                    <a:moveTo>
                      <a:pt x="99" y="142"/>
                    </a:moveTo>
                    <a:lnTo>
                      <a:pt x="102" y="166"/>
                    </a:lnTo>
                    <a:lnTo>
                      <a:pt x="109" y="184"/>
                    </a:lnTo>
                    <a:lnTo>
                      <a:pt x="115" y="191"/>
                    </a:lnTo>
                    <a:lnTo>
                      <a:pt x="122" y="196"/>
                    </a:lnTo>
                    <a:lnTo>
                      <a:pt x="131" y="198"/>
                    </a:lnTo>
                    <a:lnTo>
                      <a:pt x="138" y="200"/>
                    </a:lnTo>
                    <a:lnTo>
                      <a:pt x="145" y="198"/>
                    </a:lnTo>
                    <a:lnTo>
                      <a:pt x="153" y="196"/>
                    </a:lnTo>
                    <a:lnTo>
                      <a:pt x="160" y="191"/>
                    </a:lnTo>
                    <a:lnTo>
                      <a:pt x="165" y="184"/>
                    </a:lnTo>
                    <a:lnTo>
                      <a:pt x="174" y="166"/>
                    </a:lnTo>
                    <a:lnTo>
                      <a:pt x="176" y="144"/>
                    </a:lnTo>
                    <a:lnTo>
                      <a:pt x="174" y="121"/>
                    </a:lnTo>
                    <a:lnTo>
                      <a:pt x="165" y="101"/>
                    </a:lnTo>
                    <a:lnTo>
                      <a:pt x="160" y="94"/>
                    </a:lnTo>
                    <a:lnTo>
                      <a:pt x="153" y="88"/>
                    </a:lnTo>
                    <a:lnTo>
                      <a:pt x="145" y="87"/>
                    </a:lnTo>
                    <a:lnTo>
                      <a:pt x="136" y="85"/>
                    </a:lnTo>
                    <a:lnTo>
                      <a:pt x="129" y="87"/>
                    </a:lnTo>
                    <a:lnTo>
                      <a:pt x="122" y="88"/>
                    </a:lnTo>
                    <a:lnTo>
                      <a:pt x="115" y="94"/>
                    </a:lnTo>
                    <a:lnTo>
                      <a:pt x="109" y="101"/>
                    </a:lnTo>
                    <a:lnTo>
                      <a:pt x="102" y="119"/>
                    </a:lnTo>
                    <a:lnTo>
                      <a:pt x="99" y="130"/>
                    </a:lnTo>
                    <a:lnTo>
                      <a:pt x="99" y="142"/>
                    </a:lnTo>
                    <a:close/>
                    <a:moveTo>
                      <a:pt x="93" y="358"/>
                    </a:moveTo>
                    <a:lnTo>
                      <a:pt x="95" y="374"/>
                    </a:lnTo>
                    <a:lnTo>
                      <a:pt x="97" y="389"/>
                    </a:lnTo>
                    <a:lnTo>
                      <a:pt x="108" y="412"/>
                    </a:lnTo>
                    <a:lnTo>
                      <a:pt x="115" y="421"/>
                    </a:lnTo>
                    <a:lnTo>
                      <a:pt x="122" y="426"/>
                    </a:lnTo>
                    <a:lnTo>
                      <a:pt x="131" y="430"/>
                    </a:lnTo>
                    <a:lnTo>
                      <a:pt x="138" y="432"/>
                    </a:lnTo>
                    <a:lnTo>
                      <a:pt x="147" y="430"/>
                    </a:lnTo>
                    <a:lnTo>
                      <a:pt x="154" y="426"/>
                    </a:lnTo>
                    <a:lnTo>
                      <a:pt x="162" y="419"/>
                    </a:lnTo>
                    <a:lnTo>
                      <a:pt x="169" y="410"/>
                    </a:lnTo>
                    <a:lnTo>
                      <a:pt x="174" y="399"/>
                    </a:lnTo>
                    <a:lnTo>
                      <a:pt x="178" y="387"/>
                    </a:lnTo>
                    <a:lnTo>
                      <a:pt x="181" y="372"/>
                    </a:lnTo>
                    <a:lnTo>
                      <a:pt x="181" y="356"/>
                    </a:lnTo>
                    <a:lnTo>
                      <a:pt x="178" y="327"/>
                    </a:lnTo>
                    <a:lnTo>
                      <a:pt x="174" y="313"/>
                    </a:lnTo>
                    <a:lnTo>
                      <a:pt x="169" y="302"/>
                    </a:lnTo>
                    <a:lnTo>
                      <a:pt x="162" y="293"/>
                    </a:lnTo>
                    <a:lnTo>
                      <a:pt x="154" y="286"/>
                    </a:lnTo>
                    <a:lnTo>
                      <a:pt x="145" y="282"/>
                    </a:lnTo>
                    <a:lnTo>
                      <a:pt x="136" y="281"/>
                    </a:lnTo>
                    <a:lnTo>
                      <a:pt x="129" y="282"/>
                    </a:lnTo>
                    <a:lnTo>
                      <a:pt x="120" y="286"/>
                    </a:lnTo>
                    <a:lnTo>
                      <a:pt x="113" y="293"/>
                    </a:lnTo>
                    <a:lnTo>
                      <a:pt x="108" y="302"/>
                    </a:lnTo>
                    <a:lnTo>
                      <a:pt x="102" y="313"/>
                    </a:lnTo>
                    <a:lnTo>
                      <a:pt x="97" y="326"/>
                    </a:lnTo>
                    <a:lnTo>
                      <a:pt x="95" y="342"/>
                    </a:lnTo>
                    <a:lnTo>
                      <a:pt x="93" y="358"/>
                    </a:lnTo>
                    <a:close/>
                  </a:path>
                </a:pathLst>
              </a:custGeom>
              <a:solidFill>
                <a:srgbClr val="666699"/>
              </a:solidFill>
              <a:ln w="7938">
                <a:solidFill>
                  <a:srgbClr val="000000"/>
                </a:solidFill>
                <a:round/>
                <a:headEnd/>
                <a:tailEnd/>
              </a:ln>
            </p:spPr>
            <p:txBody>
              <a:bodyPr/>
              <a:lstStyle/>
              <a:p>
                <a:endParaRPr lang="es-ES"/>
              </a:p>
            </p:txBody>
          </p:sp>
          <p:sp>
            <p:nvSpPr>
              <p:cNvPr id="83" name="Freeform 70"/>
              <p:cNvSpPr>
                <a:spLocks noEditPoints="1"/>
              </p:cNvSpPr>
              <p:nvPr/>
            </p:nvSpPr>
            <p:spPr bwMode="auto">
              <a:xfrm>
                <a:off x="597" y="1203"/>
                <a:ext cx="139" cy="258"/>
              </a:xfrm>
              <a:custGeom>
                <a:avLst/>
                <a:gdLst>
                  <a:gd name="T0" fmla="*/ 0 w 279"/>
                  <a:gd name="T1" fmla="*/ 0 h 518"/>
                  <a:gd name="T2" fmla="*/ 0 w 279"/>
                  <a:gd name="T3" fmla="*/ 0 h 518"/>
                  <a:gd name="T4" fmla="*/ 0 w 279"/>
                  <a:gd name="T5" fmla="*/ 0 h 518"/>
                  <a:gd name="T6" fmla="*/ 0 w 279"/>
                  <a:gd name="T7" fmla="*/ 0 h 518"/>
                  <a:gd name="T8" fmla="*/ 0 w 279"/>
                  <a:gd name="T9" fmla="*/ 0 h 518"/>
                  <a:gd name="T10" fmla="*/ 0 w 279"/>
                  <a:gd name="T11" fmla="*/ 0 h 518"/>
                  <a:gd name="T12" fmla="*/ 0 w 279"/>
                  <a:gd name="T13" fmla="*/ 0 h 518"/>
                  <a:gd name="T14" fmla="*/ 0 w 279"/>
                  <a:gd name="T15" fmla="*/ 0 h 518"/>
                  <a:gd name="T16" fmla="*/ 0 w 279"/>
                  <a:gd name="T17" fmla="*/ 0 h 518"/>
                  <a:gd name="T18" fmla="*/ 0 w 279"/>
                  <a:gd name="T19" fmla="*/ 0 h 518"/>
                  <a:gd name="T20" fmla="*/ 0 w 279"/>
                  <a:gd name="T21" fmla="*/ 0 h 518"/>
                  <a:gd name="T22" fmla="*/ 0 w 279"/>
                  <a:gd name="T23" fmla="*/ 0 h 518"/>
                  <a:gd name="T24" fmla="*/ 0 w 279"/>
                  <a:gd name="T25" fmla="*/ 0 h 518"/>
                  <a:gd name="T26" fmla="*/ 0 w 279"/>
                  <a:gd name="T27" fmla="*/ 0 h 518"/>
                  <a:gd name="T28" fmla="*/ 0 w 279"/>
                  <a:gd name="T29" fmla="*/ 0 h 518"/>
                  <a:gd name="T30" fmla="*/ 0 w 279"/>
                  <a:gd name="T31" fmla="*/ 0 h 518"/>
                  <a:gd name="T32" fmla="*/ 0 w 279"/>
                  <a:gd name="T33" fmla="*/ 0 h 518"/>
                  <a:gd name="T34" fmla="*/ 0 w 279"/>
                  <a:gd name="T35" fmla="*/ 0 h 518"/>
                  <a:gd name="T36" fmla="*/ 0 w 279"/>
                  <a:gd name="T37" fmla="*/ 0 h 518"/>
                  <a:gd name="T38" fmla="*/ 0 w 279"/>
                  <a:gd name="T39" fmla="*/ 0 h 518"/>
                  <a:gd name="T40" fmla="*/ 0 w 279"/>
                  <a:gd name="T41" fmla="*/ 0 h 518"/>
                  <a:gd name="T42" fmla="*/ 0 w 279"/>
                  <a:gd name="T43" fmla="*/ 0 h 518"/>
                  <a:gd name="T44" fmla="*/ 0 w 279"/>
                  <a:gd name="T45" fmla="*/ 0 h 518"/>
                  <a:gd name="T46" fmla="*/ 0 w 279"/>
                  <a:gd name="T47" fmla="*/ 0 h 518"/>
                  <a:gd name="T48" fmla="*/ 0 w 279"/>
                  <a:gd name="T49" fmla="*/ 0 h 518"/>
                  <a:gd name="T50" fmla="*/ 0 w 279"/>
                  <a:gd name="T51" fmla="*/ 0 h 518"/>
                  <a:gd name="T52" fmla="*/ 0 w 279"/>
                  <a:gd name="T53" fmla="*/ 0 h 518"/>
                  <a:gd name="T54" fmla="*/ 0 w 279"/>
                  <a:gd name="T55" fmla="*/ 0 h 518"/>
                  <a:gd name="T56" fmla="*/ 0 w 279"/>
                  <a:gd name="T57" fmla="*/ 0 h 518"/>
                  <a:gd name="T58" fmla="*/ 0 w 279"/>
                  <a:gd name="T59" fmla="*/ 0 h 518"/>
                  <a:gd name="T60" fmla="*/ 0 w 279"/>
                  <a:gd name="T61" fmla="*/ 0 h 518"/>
                  <a:gd name="T62" fmla="*/ 0 w 279"/>
                  <a:gd name="T63" fmla="*/ 0 h 518"/>
                  <a:gd name="T64" fmla="*/ 0 w 279"/>
                  <a:gd name="T65" fmla="*/ 0 h 518"/>
                  <a:gd name="T66" fmla="*/ 0 w 279"/>
                  <a:gd name="T67" fmla="*/ 0 h 518"/>
                  <a:gd name="T68" fmla="*/ 0 w 279"/>
                  <a:gd name="T69" fmla="*/ 0 h 518"/>
                  <a:gd name="T70" fmla="*/ 0 w 279"/>
                  <a:gd name="T71" fmla="*/ 0 h 518"/>
                  <a:gd name="T72" fmla="*/ 0 w 279"/>
                  <a:gd name="T73" fmla="*/ 0 h 518"/>
                  <a:gd name="T74" fmla="*/ 0 w 279"/>
                  <a:gd name="T75" fmla="*/ 0 h 518"/>
                  <a:gd name="T76" fmla="*/ 0 w 279"/>
                  <a:gd name="T77" fmla="*/ 0 h 518"/>
                  <a:gd name="T78" fmla="*/ 0 w 279"/>
                  <a:gd name="T79" fmla="*/ 0 h 518"/>
                  <a:gd name="T80" fmla="*/ 0 w 279"/>
                  <a:gd name="T81" fmla="*/ 0 h 518"/>
                  <a:gd name="T82" fmla="*/ 0 w 279"/>
                  <a:gd name="T83" fmla="*/ 0 h 518"/>
                  <a:gd name="T84" fmla="*/ 0 w 279"/>
                  <a:gd name="T85" fmla="*/ 0 h 518"/>
                  <a:gd name="T86" fmla="*/ 0 w 279"/>
                  <a:gd name="T87" fmla="*/ 0 h 518"/>
                  <a:gd name="T88" fmla="*/ 0 w 279"/>
                  <a:gd name="T89" fmla="*/ 0 h 518"/>
                  <a:gd name="T90" fmla="*/ 0 w 279"/>
                  <a:gd name="T91" fmla="*/ 0 h 518"/>
                  <a:gd name="T92" fmla="*/ 0 w 279"/>
                  <a:gd name="T93" fmla="*/ 0 h 518"/>
                  <a:gd name="T94" fmla="*/ 0 w 279"/>
                  <a:gd name="T95" fmla="*/ 0 h 518"/>
                  <a:gd name="T96" fmla="*/ 0 w 279"/>
                  <a:gd name="T97" fmla="*/ 0 h 518"/>
                  <a:gd name="T98" fmla="*/ 0 w 279"/>
                  <a:gd name="T99" fmla="*/ 0 h 518"/>
                  <a:gd name="T100" fmla="*/ 0 w 279"/>
                  <a:gd name="T101" fmla="*/ 0 h 518"/>
                  <a:gd name="T102" fmla="*/ 0 w 279"/>
                  <a:gd name="T103" fmla="*/ 0 h 518"/>
                  <a:gd name="T104" fmla="*/ 0 w 279"/>
                  <a:gd name="T105" fmla="*/ 0 h 518"/>
                  <a:gd name="T106" fmla="*/ 0 w 279"/>
                  <a:gd name="T107" fmla="*/ 0 h 518"/>
                  <a:gd name="T108" fmla="*/ 0 w 279"/>
                  <a:gd name="T109" fmla="*/ 0 h 518"/>
                  <a:gd name="T110" fmla="*/ 0 w 279"/>
                  <a:gd name="T111" fmla="*/ 0 h 518"/>
                  <a:gd name="T112" fmla="*/ 0 w 279"/>
                  <a:gd name="T113" fmla="*/ 0 h 518"/>
                  <a:gd name="T114" fmla="*/ 0 w 279"/>
                  <a:gd name="T115" fmla="*/ 0 h 5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9"/>
                  <a:gd name="T175" fmla="*/ 0 h 518"/>
                  <a:gd name="T176" fmla="*/ 279 w 279"/>
                  <a:gd name="T177" fmla="*/ 518 h 5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9" h="518">
                    <a:moveTo>
                      <a:pt x="271" y="121"/>
                    </a:moveTo>
                    <a:lnTo>
                      <a:pt x="225" y="130"/>
                    </a:lnTo>
                    <a:lnTo>
                      <a:pt x="178" y="139"/>
                    </a:lnTo>
                    <a:lnTo>
                      <a:pt x="176" y="124"/>
                    </a:lnTo>
                    <a:lnTo>
                      <a:pt x="174" y="114"/>
                    </a:lnTo>
                    <a:lnTo>
                      <a:pt x="171" y="105"/>
                    </a:lnTo>
                    <a:lnTo>
                      <a:pt x="165" y="97"/>
                    </a:lnTo>
                    <a:lnTo>
                      <a:pt x="156" y="88"/>
                    </a:lnTo>
                    <a:lnTo>
                      <a:pt x="151" y="87"/>
                    </a:lnTo>
                    <a:lnTo>
                      <a:pt x="144" y="85"/>
                    </a:lnTo>
                    <a:lnTo>
                      <a:pt x="133" y="87"/>
                    </a:lnTo>
                    <a:lnTo>
                      <a:pt x="124" y="94"/>
                    </a:lnTo>
                    <a:lnTo>
                      <a:pt x="117" y="105"/>
                    </a:lnTo>
                    <a:lnTo>
                      <a:pt x="110" y="119"/>
                    </a:lnTo>
                    <a:lnTo>
                      <a:pt x="104" y="135"/>
                    </a:lnTo>
                    <a:lnTo>
                      <a:pt x="101" y="159"/>
                    </a:lnTo>
                    <a:lnTo>
                      <a:pt x="99" y="189"/>
                    </a:lnTo>
                    <a:lnTo>
                      <a:pt x="97" y="205"/>
                    </a:lnTo>
                    <a:lnTo>
                      <a:pt x="95" y="225"/>
                    </a:lnTo>
                    <a:lnTo>
                      <a:pt x="113" y="203"/>
                    </a:lnTo>
                    <a:lnTo>
                      <a:pt x="129" y="187"/>
                    </a:lnTo>
                    <a:lnTo>
                      <a:pt x="149" y="178"/>
                    </a:lnTo>
                    <a:lnTo>
                      <a:pt x="160" y="176"/>
                    </a:lnTo>
                    <a:lnTo>
                      <a:pt x="171" y="175"/>
                    </a:lnTo>
                    <a:lnTo>
                      <a:pt x="192" y="178"/>
                    </a:lnTo>
                    <a:lnTo>
                      <a:pt x="212" y="187"/>
                    </a:lnTo>
                    <a:lnTo>
                      <a:pt x="232" y="202"/>
                    </a:lnTo>
                    <a:lnTo>
                      <a:pt x="248" y="223"/>
                    </a:lnTo>
                    <a:lnTo>
                      <a:pt x="261" y="248"/>
                    </a:lnTo>
                    <a:lnTo>
                      <a:pt x="271" y="277"/>
                    </a:lnTo>
                    <a:lnTo>
                      <a:pt x="277" y="309"/>
                    </a:lnTo>
                    <a:lnTo>
                      <a:pt x="279" y="344"/>
                    </a:lnTo>
                    <a:lnTo>
                      <a:pt x="277" y="369"/>
                    </a:lnTo>
                    <a:lnTo>
                      <a:pt x="275" y="392"/>
                    </a:lnTo>
                    <a:lnTo>
                      <a:pt x="270" y="414"/>
                    </a:lnTo>
                    <a:lnTo>
                      <a:pt x="262" y="435"/>
                    </a:lnTo>
                    <a:lnTo>
                      <a:pt x="255" y="455"/>
                    </a:lnTo>
                    <a:lnTo>
                      <a:pt x="244" y="471"/>
                    </a:lnTo>
                    <a:lnTo>
                      <a:pt x="232" y="484"/>
                    </a:lnTo>
                    <a:lnTo>
                      <a:pt x="219" y="496"/>
                    </a:lnTo>
                    <a:lnTo>
                      <a:pt x="205" y="505"/>
                    </a:lnTo>
                    <a:lnTo>
                      <a:pt x="189" y="512"/>
                    </a:lnTo>
                    <a:lnTo>
                      <a:pt x="169" y="516"/>
                    </a:lnTo>
                    <a:lnTo>
                      <a:pt x="149" y="518"/>
                    </a:lnTo>
                    <a:lnTo>
                      <a:pt x="126" y="516"/>
                    </a:lnTo>
                    <a:lnTo>
                      <a:pt x="103" y="511"/>
                    </a:lnTo>
                    <a:lnTo>
                      <a:pt x="85" y="504"/>
                    </a:lnTo>
                    <a:lnTo>
                      <a:pt x="67" y="493"/>
                    </a:lnTo>
                    <a:lnTo>
                      <a:pt x="52" y="478"/>
                    </a:lnTo>
                    <a:lnTo>
                      <a:pt x="40" y="459"/>
                    </a:lnTo>
                    <a:lnTo>
                      <a:pt x="29" y="437"/>
                    </a:lnTo>
                    <a:lnTo>
                      <a:pt x="18" y="410"/>
                    </a:lnTo>
                    <a:lnTo>
                      <a:pt x="11" y="380"/>
                    </a:lnTo>
                    <a:lnTo>
                      <a:pt x="4" y="345"/>
                    </a:lnTo>
                    <a:lnTo>
                      <a:pt x="2" y="306"/>
                    </a:lnTo>
                    <a:lnTo>
                      <a:pt x="0" y="261"/>
                    </a:lnTo>
                    <a:lnTo>
                      <a:pt x="0" y="229"/>
                    </a:lnTo>
                    <a:lnTo>
                      <a:pt x="2" y="198"/>
                    </a:lnTo>
                    <a:lnTo>
                      <a:pt x="5" y="169"/>
                    </a:lnTo>
                    <a:lnTo>
                      <a:pt x="9" y="144"/>
                    </a:lnTo>
                    <a:lnTo>
                      <a:pt x="14" y="121"/>
                    </a:lnTo>
                    <a:lnTo>
                      <a:pt x="22" y="99"/>
                    </a:lnTo>
                    <a:lnTo>
                      <a:pt x="29" y="79"/>
                    </a:lnTo>
                    <a:lnTo>
                      <a:pt x="38" y="63"/>
                    </a:lnTo>
                    <a:lnTo>
                      <a:pt x="49" y="49"/>
                    </a:lnTo>
                    <a:lnTo>
                      <a:pt x="59" y="35"/>
                    </a:lnTo>
                    <a:lnTo>
                      <a:pt x="72" y="24"/>
                    </a:lnTo>
                    <a:lnTo>
                      <a:pt x="85" y="17"/>
                    </a:lnTo>
                    <a:lnTo>
                      <a:pt x="99" y="9"/>
                    </a:lnTo>
                    <a:lnTo>
                      <a:pt x="113" y="4"/>
                    </a:lnTo>
                    <a:lnTo>
                      <a:pt x="129" y="2"/>
                    </a:lnTo>
                    <a:lnTo>
                      <a:pt x="146" y="0"/>
                    </a:lnTo>
                    <a:lnTo>
                      <a:pt x="165" y="0"/>
                    </a:lnTo>
                    <a:lnTo>
                      <a:pt x="182" y="4"/>
                    </a:lnTo>
                    <a:lnTo>
                      <a:pt x="198" y="8"/>
                    </a:lnTo>
                    <a:lnTo>
                      <a:pt x="210" y="15"/>
                    </a:lnTo>
                    <a:lnTo>
                      <a:pt x="230" y="31"/>
                    </a:lnTo>
                    <a:lnTo>
                      <a:pt x="239" y="42"/>
                    </a:lnTo>
                    <a:lnTo>
                      <a:pt x="248" y="54"/>
                    </a:lnTo>
                    <a:lnTo>
                      <a:pt x="262" y="85"/>
                    </a:lnTo>
                    <a:lnTo>
                      <a:pt x="268" y="101"/>
                    </a:lnTo>
                    <a:lnTo>
                      <a:pt x="271" y="121"/>
                    </a:lnTo>
                    <a:close/>
                    <a:moveTo>
                      <a:pt x="99" y="344"/>
                    </a:moveTo>
                    <a:lnTo>
                      <a:pt x="99" y="363"/>
                    </a:lnTo>
                    <a:lnTo>
                      <a:pt x="103" y="380"/>
                    </a:lnTo>
                    <a:lnTo>
                      <a:pt x="106" y="396"/>
                    </a:lnTo>
                    <a:lnTo>
                      <a:pt x="113" y="408"/>
                    </a:lnTo>
                    <a:lnTo>
                      <a:pt x="120" y="417"/>
                    </a:lnTo>
                    <a:lnTo>
                      <a:pt x="128" y="426"/>
                    </a:lnTo>
                    <a:lnTo>
                      <a:pt x="137" y="430"/>
                    </a:lnTo>
                    <a:lnTo>
                      <a:pt x="146" y="432"/>
                    </a:lnTo>
                    <a:lnTo>
                      <a:pt x="155" y="430"/>
                    </a:lnTo>
                    <a:lnTo>
                      <a:pt x="164" y="426"/>
                    </a:lnTo>
                    <a:lnTo>
                      <a:pt x="171" y="419"/>
                    </a:lnTo>
                    <a:lnTo>
                      <a:pt x="178" y="410"/>
                    </a:lnTo>
                    <a:lnTo>
                      <a:pt x="183" y="397"/>
                    </a:lnTo>
                    <a:lnTo>
                      <a:pt x="187" y="385"/>
                    </a:lnTo>
                    <a:lnTo>
                      <a:pt x="191" y="367"/>
                    </a:lnTo>
                    <a:lnTo>
                      <a:pt x="191" y="347"/>
                    </a:lnTo>
                    <a:lnTo>
                      <a:pt x="189" y="327"/>
                    </a:lnTo>
                    <a:lnTo>
                      <a:pt x="187" y="311"/>
                    </a:lnTo>
                    <a:lnTo>
                      <a:pt x="182" y="297"/>
                    </a:lnTo>
                    <a:lnTo>
                      <a:pt x="176" y="284"/>
                    </a:lnTo>
                    <a:lnTo>
                      <a:pt x="171" y="274"/>
                    </a:lnTo>
                    <a:lnTo>
                      <a:pt x="164" y="266"/>
                    </a:lnTo>
                    <a:lnTo>
                      <a:pt x="155" y="263"/>
                    </a:lnTo>
                    <a:lnTo>
                      <a:pt x="146" y="261"/>
                    </a:lnTo>
                    <a:lnTo>
                      <a:pt x="135" y="263"/>
                    </a:lnTo>
                    <a:lnTo>
                      <a:pt x="126" y="266"/>
                    </a:lnTo>
                    <a:lnTo>
                      <a:pt x="119" y="274"/>
                    </a:lnTo>
                    <a:lnTo>
                      <a:pt x="111" y="282"/>
                    </a:lnTo>
                    <a:lnTo>
                      <a:pt x="106" y="295"/>
                    </a:lnTo>
                    <a:lnTo>
                      <a:pt x="103" y="309"/>
                    </a:lnTo>
                    <a:lnTo>
                      <a:pt x="99" y="326"/>
                    </a:lnTo>
                    <a:lnTo>
                      <a:pt x="99" y="344"/>
                    </a:lnTo>
                    <a:close/>
                  </a:path>
                </a:pathLst>
              </a:custGeom>
              <a:solidFill>
                <a:srgbClr val="666699"/>
              </a:solidFill>
              <a:ln w="7938">
                <a:solidFill>
                  <a:srgbClr val="000000"/>
                </a:solidFill>
                <a:round/>
                <a:headEnd/>
                <a:tailEnd/>
              </a:ln>
            </p:spPr>
            <p:txBody>
              <a:bodyPr/>
              <a:lstStyle/>
              <a:p>
                <a:endParaRPr lang="es-ES"/>
              </a:p>
            </p:txBody>
          </p:sp>
          <p:sp>
            <p:nvSpPr>
              <p:cNvPr id="84" name="Freeform 71"/>
              <p:cNvSpPr>
                <a:spLocks noEditPoints="1"/>
              </p:cNvSpPr>
              <p:nvPr/>
            </p:nvSpPr>
            <p:spPr bwMode="auto">
              <a:xfrm>
                <a:off x="755" y="1203"/>
                <a:ext cx="139" cy="258"/>
              </a:xfrm>
              <a:custGeom>
                <a:avLst/>
                <a:gdLst>
                  <a:gd name="T0" fmla="*/ 0 w 279"/>
                  <a:gd name="T1" fmla="*/ 0 h 518"/>
                  <a:gd name="T2" fmla="*/ 0 w 279"/>
                  <a:gd name="T3" fmla="*/ 0 h 518"/>
                  <a:gd name="T4" fmla="*/ 0 w 279"/>
                  <a:gd name="T5" fmla="*/ 0 h 518"/>
                  <a:gd name="T6" fmla="*/ 0 w 279"/>
                  <a:gd name="T7" fmla="*/ 0 h 518"/>
                  <a:gd name="T8" fmla="*/ 0 w 279"/>
                  <a:gd name="T9" fmla="*/ 0 h 518"/>
                  <a:gd name="T10" fmla="*/ 0 w 279"/>
                  <a:gd name="T11" fmla="*/ 0 h 518"/>
                  <a:gd name="T12" fmla="*/ 0 w 279"/>
                  <a:gd name="T13" fmla="*/ 0 h 518"/>
                  <a:gd name="T14" fmla="*/ 0 w 279"/>
                  <a:gd name="T15" fmla="*/ 0 h 518"/>
                  <a:gd name="T16" fmla="*/ 0 w 279"/>
                  <a:gd name="T17" fmla="*/ 0 h 518"/>
                  <a:gd name="T18" fmla="*/ 0 w 279"/>
                  <a:gd name="T19" fmla="*/ 0 h 518"/>
                  <a:gd name="T20" fmla="*/ 0 w 279"/>
                  <a:gd name="T21" fmla="*/ 0 h 518"/>
                  <a:gd name="T22" fmla="*/ 0 w 279"/>
                  <a:gd name="T23" fmla="*/ 0 h 518"/>
                  <a:gd name="T24" fmla="*/ 0 w 279"/>
                  <a:gd name="T25" fmla="*/ 0 h 518"/>
                  <a:gd name="T26" fmla="*/ 0 w 279"/>
                  <a:gd name="T27" fmla="*/ 0 h 518"/>
                  <a:gd name="T28" fmla="*/ 0 w 279"/>
                  <a:gd name="T29" fmla="*/ 0 h 518"/>
                  <a:gd name="T30" fmla="*/ 0 w 279"/>
                  <a:gd name="T31" fmla="*/ 0 h 518"/>
                  <a:gd name="T32" fmla="*/ 0 w 279"/>
                  <a:gd name="T33" fmla="*/ 0 h 518"/>
                  <a:gd name="T34" fmla="*/ 0 w 279"/>
                  <a:gd name="T35" fmla="*/ 0 h 518"/>
                  <a:gd name="T36" fmla="*/ 0 w 279"/>
                  <a:gd name="T37" fmla="*/ 0 h 518"/>
                  <a:gd name="T38" fmla="*/ 0 w 279"/>
                  <a:gd name="T39" fmla="*/ 0 h 518"/>
                  <a:gd name="T40" fmla="*/ 0 w 279"/>
                  <a:gd name="T41" fmla="*/ 0 h 518"/>
                  <a:gd name="T42" fmla="*/ 0 w 279"/>
                  <a:gd name="T43" fmla="*/ 0 h 518"/>
                  <a:gd name="T44" fmla="*/ 0 w 279"/>
                  <a:gd name="T45" fmla="*/ 0 h 518"/>
                  <a:gd name="T46" fmla="*/ 0 w 279"/>
                  <a:gd name="T47" fmla="*/ 0 h 518"/>
                  <a:gd name="T48" fmla="*/ 0 w 279"/>
                  <a:gd name="T49" fmla="*/ 0 h 518"/>
                  <a:gd name="T50" fmla="*/ 0 w 279"/>
                  <a:gd name="T51" fmla="*/ 0 h 518"/>
                  <a:gd name="T52" fmla="*/ 0 w 279"/>
                  <a:gd name="T53" fmla="*/ 0 h 518"/>
                  <a:gd name="T54" fmla="*/ 0 w 279"/>
                  <a:gd name="T55" fmla="*/ 0 h 518"/>
                  <a:gd name="T56" fmla="*/ 0 w 279"/>
                  <a:gd name="T57" fmla="*/ 0 h 518"/>
                  <a:gd name="T58" fmla="*/ 0 w 279"/>
                  <a:gd name="T59" fmla="*/ 0 h 518"/>
                  <a:gd name="T60" fmla="*/ 0 w 279"/>
                  <a:gd name="T61" fmla="*/ 0 h 518"/>
                  <a:gd name="T62" fmla="*/ 0 w 279"/>
                  <a:gd name="T63" fmla="*/ 0 h 518"/>
                  <a:gd name="T64" fmla="*/ 0 w 279"/>
                  <a:gd name="T65" fmla="*/ 0 h 518"/>
                  <a:gd name="T66" fmla="*/ 0 w 279"/>
                  <a:gd name="T67" fmla="*/ 0 h 518"/>
                  <a:gd name="T68" fmla="*/ 0 w 279"/>
                  <a:gd name="T69" fmla="*/ 0 h 518"/>
                  <a:gd name="T70" fmla="*/ 0 w 279"/>
                  <a:gd name="T71" fmla="*/ 0 h 518"/>
                  <a:gd name="T72" fmla="*/ 0 w 279"/>
                  <a:gd name="T73" fmla="*/ 0 h 518"/>
                  <a:gd name="T74" fmla="*/ 0 w 279"/>
                  <a:gd name="T75" fmla="*/ 0 h 518"/>
                  <a:gd name="T76" fmla="*/ 0 w 279"/>
                  <a:gd name="T77" fmla="*/ 0 h 518"/>
                  <a:gd name="T78" fmla="*/ 0 w 279"/>
                  <a:gd name="T79" fmla="*/ 0 h 518"/>
                  <a:gd name="T80" fmla="*/ 0 w 279"/>
                  <a:gd name="T81" fmla="*/ 0 h 518"/>
                  <a:gd name="T82" fmla="*/ 0 w 279"/>
                  <a:gd name="T83" fmla="*/ 0 h 518"/>
                  <a:gd name="T84" fmla="*/ 0 w 279"/>
                  <a:gd name="T85" fmla="*/ 0 h 518"/>
                  <a:gd name="T86" fmla="*/ 0 w 279"/>
                  <a:gd name="T87" fmla="*/ 0 h 518"/>
                  <a:gd name="T88" fmla="*/ 0 w 279"/>
                  <a:gd name="T89" fmla="*/ 0 h 518"/>
                  <a:gd name="T90" fmla="*/ 0 w 279"/>
                  <a:gd name="T91" fmla="*/ 0 h 518"/>
                  <a:gd name="T92" fmla="*/ 0 w 279"/>
                  <a:gd name="T93" fmla="*/ 0 h 518"/>
                  <a:gd name="T94" fmla="*/ 0 w 279"/>
                  <a:gd name="T95" fmla="*/ 0 h 518"/>
                  <a:gd name="T96" fmla="*/ 0 w 279"/>
                  <a:gd name="T97" fmla="*/ 0 h 518"/>
                  <a:gd name="T98" fmla="*/ 0 w 279"/>
                  <a:gd name="T99" fmla="*/ 0 h 518"/>
                  <a:gd name="T100" fmla="*/ 0 w 279"/>
                  <a:gd name="T101" fmla="*/ 0 h 518"/>
                  <a:gd name="T102" fmla="*/ 0 w 279"/>
                  <a:gd name="T103" fmla="*/ 0 h 518"/>
                  <a:gd name="T104" fmla="*/ 0 w 279"/>
                  <a:gd name="T105" fmla="*/ 0 h 518"/>
                  <a:gd name="T106" fmla="*/ 0 w 279"/>
                  <a:gd name="T107" fmla="*/ 0 h 518"/>
                  <a:gd name="T108" fmla="*/ 0 w 279"/>
                  <a:gd name="T109" fmla="*/ 0 h 518"/>
                  <a:gd name="T110" fmla="*/ 0 w 279"/>
                  <a:gd name="T111" fmla="*/ 0 h 518"/>
                  <a:gd name="T112" fmla="*/ 0 w 279"/>
                  <a:gd name="T113" fmla="*/ 0 h 518"/>
                  <a:gd name="T114" fmla="*/ 0 w 279"/>
                  <a:gd name="T115" fmla="*/ 0 h 5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9"/>
                  <a:gd name="T175" fmla="*/ 0 h 518"/>
                  <a:gd name="T176" fmla="*/ 279 w 279"/>
                  <a:gd name="T177" fmla="*/ 518 h 5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9" h="518">
                    <a:moveTo>
                      <a:pt x="272" y="121"/>
                    </a:moveTo>
                    <a:lnTo>
                      <a:pt x="225" y="130"/>
                    </a:lnTo>
                    <a:lnTo>
                      <a:pt x="178" y="139"/>
                    </a:lnTo>
                    <a:lnTo>
                      <a:pt x="176" y="124"/>
                    </a:lnTo>
                    <a:lnTo>
                      <a:pt x="173" y="114"/>
                    </a:lnTo>
                    <a:lnTo>
                      <a:pt x="169" y="105"/>
                    </a:lnTo>
                    <a:lnTo>
                      <a:pt x="166" y="97"/>
                    </a:lnTo>
                    <a:lnTo>
                      <a:pt x="157" y="88"/>
                    </a:lnTo>
                    <a:lnTo>
                      <a:pt x="151" y="87"/>
                    </a:lnTo>
                    <a:lnTo>
                      <a:pt x="144" y="85"/>
                    </a:lnTo>
                    <a:lnTo>
                      <a:pt x="133" y="87"/>
                    </a:lnTo>
                    <a:lnTo>
                      <a:pt x="124" y="94"/>
                    </a:lnTo>
                    <a:lnTo>
                      <a:pt x="115" y="105"/>
                    </a:lnTo>
                    <a:lnTo>
                      <a:pt x="108" y="119"/>
                    </a:lnTo>
                    <a:lnTo>
                      <a:pt x="105" y="135"/>
                    </a:lnTo>
                    <a:lnTo>
                      <a:pt x="101" y="159"/>
                    </a:lnTo>
                    <a:lnTo>
                      <a:pt x="97" y="189"/>
                    </a:lnTo>
                    <a:lnTo>
                      <a:pt x="96" y="205"/>
                    </a:lnTo>
                    <a:lnTo>
                      <a:pt x="96" y="225"/>
                    </a:lnTo>
                    <a:lnTo>
                      <a:pt x="112" y="203"/>
                    </a:lnTo>
                    <a:lnTo>
                      <a:pt x="130" y="187"/>
                    </a:lnTo>
                    <a:lnTo>
                      <a:pt x="148" y="178"/>
                    </a:lnTo>
                    <a:lnTo>
                      <a:pt x="158" y="176"/>
                    </a:lnTo>
                    <a:lnTo>
                      <a:pt x="171" y="175"/>
                    </a:lnTo>
                    <a:lnTo>
                      <a:pt x="193" y="178"/>
                    </a:lnTo>
                    <a:lnTo>
                      <a:pt x="212" y="187"/>
                    </a:lnTo>
                    <a:lnTo>
                      <a:pt x="232" y="202"/>
                    </a:lnTo>
                    <a:lnTo>
                      <a:pt x="248" y="223"/>
                    </a:lnTo>
                    <a:lnTo>
                      <a:pt x="261" y="248"/>
                    </a:lnTo>
                    <a:lnTo>
                      <a:pt x="272" y="277"/>
                    </a:lnTo>
                    <a:lnTo>
                      <a:pt x="277" y="309"/>
                    </a:lnTo>
                    <a:lnTo>
                      <a:pt x="279" y="344"/>
                    </a:lnTo>
                    <a:lnTo>
                      <a:pt x="277" y="369"/>
                    </a:lnTo>
                    <a:lnTo>
                      <a:pt x="275" y="392"/>
                    </a:lnTo>
                    <a:lnTo>
                      <a:pt x="270" y="414"/>
                    </a:lnTo>
                    <a:lnTo>
                      <a:pt x="263" y="435"/>
                    </a:lnTo>
                    <a:lnTo>
                      <a:pt x="254" y="455"/>
                    </a:lnTo>
                    <a:lnTo>
                      <a:pt x="245" y="471"/>
                    </a:lnTo>
                    <a:lnTo>
                      <a:pt x="232" y="484"/>
                    </a:lnTo>
                    <a:lnTo>
                      <a:pt x="220" y="496"/>
                    </a:lnTo>
                    <a:lnTo>
                      <a:pt x="203" y="505"/>
                    </a:lnTo>
                    <a:lnTo>
                      <a:pt x="187" y="512"/>
                    </a:lnTo>
                    <a:lnTo>
                      <a:pt x="167" y="516"/>
                    </a:lnTo>
                    <a:lnTo>
                      <a:pt x="148" y="518"/>
                    </a:lnTo>
                    <a:lnTo>
                      <a:pt x="124" y="516"/>
                    </a:lnTo>
                    <a:lnTo>
                      <a:pt x="103" y="511"/>
                    </a:lnTo>
                    <a:lnTo>
                      <a:pt x="83" y="504"/>
                    </a:lnTo>
                    <a:lnTo>
                      <a:pt x="67" y="493"/>
                    </a:lnTo>
                    <a:lnTo>
                      <a:pt x="52" y="478"/>
                    </a:lnTo>
                    <a:lnTo>
                      <a:pt x="40" y="459"/>
                    </a:lnTo>
                    <a:lnTo>
                      <a:pt x="29" y="437"/>
                    </a:lnTo>
                    <a:lnTo>
                      <a:pt x="18" y="410"/>
                    </a:lnTo>
                    <a:lnTo>
                      <a:pt x="11" y="380"/>
                    </a:lnTo>
                    <a:lnTo>
                      <a:pt x="4" y="345"/>
                    </a:lnTo>
                    <a:lnTo>
                      <a:pt x="2" y="306"/>
                    </a:lnTo>
                    <a:lnTo>
                      <a:pt x="0" y="261"/>
                    </a:lnTo>
                    <a:lnTo>
                      <a:pt x="0" y="229"/>
                    </a:lnTo>
                    <a:lnTo>
                      <a:pt x="2" y="198"/>
                    </a:lnTo>
                    <a:lnTo>
                      <a:pt x="6" y="169"/>
                    </a:lnTo>
                    <a:lnTo>
                      <a:pt x="9" y="144"/>
                    </a:lnTo>
                    <a:lnTo>
                      <a:pt x="15" y="121"/>
                    </a:lnTo>
                    <a:lnTo>
                      <a:pt x="22" y="99"/>
                    </a:lnTo>
                    <a:lnTo>
                      <a:pt x="29" y="79"/>
                    </a:lnTo>
                    <a:lnTo>
                      <a:pt x="38" y="63"/>
                    </a:lnTo>
                    <a:lnTo>
                      <a:pt x="49" y="49"/>
                    </a:lnTo>
                    <a:lnTo>
                      <a:pt x="60" y="35"/>
                    </a:lnTo>
                    <a:lnTo>
                      <a:pt x="70" y="24"/>
                    </a:lnTo>
                    <a:lnTo>
                      <a:pt x="85" y="17"/>
                    </a:lnTo>
                    <a:lnTo>
                      <a:pt x="97" y="9"/>
                    </a:lnTo>
                    <a:lnTo>
                      <a:pt x="114" y="4"/>
                    </a:lnTo>
                    <a:lnTo>
                      <a:pt x="130" y="2"/>
                    </a:lnTo>
                    <a:lnTo>
                      <a:pt x="146" y="0"/>
                    </a:lnTo>
                    <a:lnTo>
                      <a:pt x="166" y="0"/>
                    </a:lnTo>
                    <a:lnTo>
                      <a:pt x="182" y="4"/>
                    </a:lnTo>
                    <a:lnTo>
                      <a:pt x="196" y="8"/>
                    </a:lnTo>
                    <a:lnTo>
                      <a:pt x="209" y="15"/>
                    </a:lnTo>
                    <a:lnTo>
                      <a:pt x="230" y="31"/>
                    </a:lnTo>
                    <a:lnTo>
                      <a:pt x="239" y="42"/>
                    </a:lnTo>
                    <a:lnTo>
                      <a:pt x="248" y="54"/>
                    </a:lnTo>
                    <a:lnTo>
                      <a:pt x="261" y="85"/>
                    </a:lnTo>
                    <a:lnTo>
                      <a:pt x="266" y="101"/>
                    </a:lnTo>
                    <a:lnTo>
                      <a:pt x="272" y="121"/>
                    </a:lnTo>
                    <a:close/>
                    <a:moveTo>
                      <a:pt x="97" y="344"/>
                    </a:moveTo>
                    <a:lnTo>
                      <a:pt x="99" y="363"/>
                    </a:lnTo>
                    <a:lnTo>
                      <a:pt x="101" y="380"/>
                    </a:lnTo>
                    <a:lnTo>
                      <a:pt x="106" y="396"/>
                    </a:lnTo>
                    <a:lnTo>
                      <a:pt x="112" y="408"/>
                    </a:lnTo>
                    <a:lnTo>
                      <a:pt x="119" y="417"/>
                    </a:lnTo>
                    <a:lnTo>
                      <a:pt x="128" y="426"/>
                    </a:lnTo>
                    <a:lnTo>
                      <a:pt x="137" y="430"/>
                    </a:lnTo>
                    <a:lnTo>
                      <a:pt x="146" y="432"/>
                    </a:lnTo>
                    <a:lnTo>
                      <a:pt x="155" y="430"/>
                    </a:lnTo>
                    <a:lnTo>
                      <a:pt x="164" y="426"/>
                    </a:lnTo>
                    <a:lnTo>
                      <a:pt x="171" y="419"/>
                    </a:lnTo>
                    <a:lnTo>
                      <a:pt x="176" y="410"/>
                    </a:lnTo>
                    <a:lnTo>
                      <a:pt x="182" y="397"/>
                    </a:lnTo>
                    <a:lnTo>
                      <a:pt x="185" y="385"/>
                    </a:lnTo>
                    <a:lnTo>
                      <a:pt x="189" y="367"/>
                    </a:lnTo>
                    <a:lnTo>
                      <a:pt x="189" y="347"/>
                    </a:lnTo>
                    <a:lnTo>
                      <a:pt x="189" y="327"/>
                    </a:lnTo>
                    <a:lnTo>
                      <a:pt x="185" y="311"/>
                    </a:lnTo>
                    <a:lnTo>
                      <a:pt x="182" y="297"/>
                    </a:lnTo>
                    <a:lnTo>
                      <a:pt x="176" y="284"/>
                    </a:lnTo>
                    <a:lnTo>
                      <a:pt x="169" y="274"/>
                    </a:lnTo>
                    <a:lnTo>
                      <a:pt x="162" y="266"/>
                    </a:lnTo>
                    <a:lnTo>
                      <a:pt x="153" y="263"/>
                    </a:lnTo>
                    <a:lnTo>
                      <a:pt x="144" y="261"/>
                    </a:lnTo>
                    <a:lnTo>
                      <a:pt x="135" y="263"/>
                    </a:lnTo>
                    <a:lnTo>
                      <a:pt x="126" y="266"/>
                    </a:lnTo>
                    <a:lnTo>
                      <a:pt x="119" y="274"/>
                    </a:lnTo>
                    <a:lnTo>
                      <a:pt x="112" y="282"/>
                    </a:lnTo>
                    <a:lnTo>
                      <a:pt x="106" y="295"/>
                    </a:lnTo>
                    <a:lnTo>
                      <a:pt x="101" y="309"/>
                    </a:lnTo>
                    <a:lnTo>
                      <a:pt x="99" y="326"/>
                    </a:lnTo>
                    <a:lnTo>
                      <a:pt x="97" y="344"/>
                    </a:lnTo>
                    <a:close/>
                  </a:path>
                </a:pathLst>
              </a:custGeom>
              <a:solidFill>
                <a:srgbClr val="666699"/>
              </a:solidFill>
              <a:ln w="7938">
                <a:solidFill>
                  <a:srgbClr val="000000"/>
                </a:solidFill>
                <a:round/>
                <a:headEnd/>
                <a:tailEnd/>
              </a:ln>
            </p:spPr>
            <p:txBody>
              <a:bodyPr/>
              <a:lstStyle/>
              <a:p>
                <a:endParaRPr lang="es-ES"/>
              </a:p>
            </p:txBody>
          </p:sp>
        </p:grpSp>
        <p:grpSp>
          <p:nvGrpSpPr>
            <p:cNvPr id="66" name="Group 77"/>
            <p:cNvGrpSpPr>
              <a:grpSpLocks/>
            </p:cNvGrpSpPr>
            <p:nvPr/>
          </p:nvGrpSpPr>
          <p:grpSpPr bwMode="auto">
            <a:xfrm>
              <a:off x="291" y="1763"/>
              <a:ext cx="603" cy="259"/>
              <a:chOff x="291" y="1763"/>
              <a:chExt cx="603" cy="259"/>
            </a:xfrm>
          </p:grpSpPr>
          <p:sp>
            <p:nvSpPr>
              <p:cNvPr id="77" name="Freeform 73"/>
              <p:cNvSpPr>
                <a:spLocks/>
              </p:cNvSpPr>
              <p:nvPr/>
            </p:nvSpPr>
            <p:spPr bwMode="auto">
              <a:xfrm>
                <a:off x="291" y="1763"/>
                <a:ext cx="97" cy="255"/>
              </a:xfrm>
              <a:custGeom>
                <a:avLst/>
                <a:gdLst>
                  <a:gd name="T0" fmla="*/ 1 w 194"/>
                  <a:gd name="T1" fmla="*/ 0 h 508"/>
                  <a:gd name="T2" fmla="*/ 1 w 194"/>
                  <a:gd name="T3" fmla="*/ 1 h 508"/>
                  <a:gd name="T4" fmla="*/ 1 w 194"/>
                  <a:gd name="T5" fmla="*/ 1 h 508"/>
                  <a:gd name="T6" fmla="*/ 1 w 194"/>
                  <a:gd name="T7" fmla="*/ 1 h 508"/>
                  <a:gd name="T8" fmla="*/ 1 w 194"/>
                  <a:gd name="T9" fmla="*/ 1 h 508"/>
                  <a:gd name="T10" fmla="*/ 1 w 194"/>
                  <a:gd name="T11" fmla="*/ 1 h 508"/>
                  <a:gd name="T12" fmla="*/ 1 w 194"/>
                  <a:gd name="T13" fmla="*/ 1 h 508"/>
                  <a:gd name="T14" fmla="*/ 1 w 194"/>
                  <a:gd name="T15" fmla="*/ 1 h 508"/>
                  <a:gd name="T16" fmla="*/ 1 w 194"/>
                  <a:gd name="T17" fmla="*/ 1 h 508"/>
                  <a:gd name="T18" fmla="*/ 1 w 194"/>
                  <a:gd name="T19" fmla="*/ 1 h 508"/>
                  <a:gd name="T20" fmla="*/ 0 w 194"/>
                  <a:gd name="T21" fmla="*/ 1 h 508"/>
                  <a:gd name="T22" fmla="*/ 0 w 194"/>
                  <a:gd name="T23" fmla="*/ 1 h 508"/>
                  <a:gd name="T24" fmla="*/ 1 w 194"/>
                  <a:gd name="T25" fmla="*/ 1 h 508"/>
                  <a:gd name="T26" fmla="*/ 1 w 194"/>
                  <a:gd name="T27" fmla="*/ 1 h 508"/>
                  <a:gd name="T28" fmla="*/ 1 w 194"/>
                  <a:gd name="T29" fmla="*/ 1 h 508"/>
                  <a:gd name="T30" fmla="*/ 1 w 194"/>
                  <a:gd name="T31" fmla="*/ 1 h 508"/>
                  <a:gd name="T32" fmla="*/ 1 w 194"/>
                  <a:gd name="T33" fmla="*/ 1 h 508"/>
                  <a:gd name="T34" fmla="*/ 1 w 194"/>
                  <a:gd name="T35" fmla="*/ 1 h 508"/>
                  <a:gd name="T36" fmla="*/ 1 w 194"/>
                  <a:gd name="T37" fmla="*/ 0 h 508"/>
                  <a:gd name="T38" fmla="*/ 1 w 194"/>
                  <a:gd name="T39" fmla="*/ 0 h 508"/>
                  <a:gd name="T40" fmla="*/ 1 w 194"/>
                  <a:gd name="T41" fmla="*/ 0 h 5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4"/>
                  <a:gd name="T64" fmla="*/ 0 h 508"/>
                  <a:gd name="T65" fmla="*/ 194 w 194"/>
                  <a:gd name="T66" fmla="*/ 508 h 5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4" h="508">
                    <a:moveTo>
                      <a:pt x="194" y="0"/>
                    </a:moveTo>
                    <a:lnTo>
                      <a:pt x="194" y="255"/>
                    </a:lnTo>
                    <a:lnTo>
                      <a:pt x="194" y="508"/>
                    </a:lnTo>
                    <a:lnTo>
                      <a:pt x="148" y="508"/>
                    </a:lnTo>
                    <a:lnTo>
                      <a:pt x="99" y="508"/>
                    </a:lnTo>
                    <a:lnTo>
                      <a:pt x="99" y="341"/>
                    </a:lnTo>
                    <a:lnTo>
                      <a:pt x="99" y="176"/>
                    </a:lnTo>
                    <a:lnTo>
                      <a:pt x="78" y="199"/>
                    </a:lnTo>
                    <a:lnTo>
                      <a:pt x="54" y="217"/>
                    </a:lnTo>
                    <a:lnTo>
                      <a:pt x="31" y="233"/>
                    </a:lnTo>
                    <a:lnTo>
                      <a:pt x="0" y="248"/>
                    </a:lnTo>
                    <a:lnTo>
                      <a:pt x="0" y="134"/>
                    </a:lnTo>
                    <a:lnTo>
                      <a:pt x="24" y="122"/>
                    </a:lnTo>
                    <a:lnTo>
                      <a:pt x="44" y="109"/>
                    </a:lnTo>
                    <a:lnTo>
                      <a:pt x="61" y="95"/>
                    </a:lnTo>
                    <a:lnTo>
                      <a:pt x="76" y="79"/>
                    </a:lnTo>
                    <a:lnTo>
                      <a:pt x="88" y="61"/>
                    </a:lnTo>
                    <a:lnTo>
                      <a:pt x="99" y="43"/>
                    </a:lnTo>
                    <a:lnTo>
                      <a:pt x="117" y="0"/>
                    </a:lnTo>
                    <a:lnTo>
                      <a:pt x="157" y="0"/>
                    </a:lnTo>
                    <a:lnTo>
                      <a:pt x="194" y="0"/>
                    </a:lnTo>
                    <a:close/>
                  </a:path>
                </a:pathLst>
              </a:custGeom>
              <a:solidFill>
                <a:srgbClr val="666699"/>
              </a:solidFill>
              <a:ln w="7938">
                <a:solidFill>
                  <a:srgbClr val="000000"/>
                </a:solidFill>
                <a:round/>
                <a:headEnd/>
                <a:tailEnd/>
              </a:ln>
            </p:spPr>
            <p:txBody>
              <a:bodyPr/>
              <a:lstStyle/>
              <a:p>
                <a:endParaRPr lang="es-ES"/>
              </a:p>
            </p:txBody>
          </p:sp>
          <p:sp>
            <p:nvSpPr>
              <p:cNvPr id="78" name="Freeform 74"/>
              <p:cNvSpPr>
                <a:spLocks noEditPoints="1"/>
              </p:cNvSpPr>
              <p:nvPr/>
            </p:nvSpPr>
            <p:spPr bwMode="auto">
              <a:xfrm>
                <a:off x="439" y="1763"/>
                <a:ext cx="139" cy="259"/>
              </a:xfrm>
              <a:custGeom>
                <a:avLst/>
                <a:gdLst>
                  <a:gd name="T0" fmla="*/ 1 w 278"/>
                  <a:gd name="T1" fmla="*/ 1 h 517"/>
                  <a:gd name="T2" fmla="*/ 1 w 278"/>
                  <a:gd name="T3" fmla="*/ 1 h 517"/>
                  <a:gd name="T4" fmla="*/ 1 w 278"/>
                  <a:gd name="T5" fmla="*/ 1 h 517"/>
                  <a:gd name="T6" fmla="*/ 1 w 278"/>
                  <a:gd name="T7" fmla="*/ 1 h 517"/>
                  <a:gd name="T8" fmla="*/ 1 w 278"/>
                  <a:gd name="T9" fmla="*/ 1 h 517"/>
                  <a:gd name="T10" fmla="*/ 1 w 278"/>
                  <a:gd name="T11" fmla="*/ 1 h 517"/>
                  <a:gd name="T12" fmla="*/ 1 w 278"/>
                  <a:gd name="T13" fmla="*/ 0 h 517"/>
                  <a:gd name="T14" fmla="*/ 1 w 278"/>
                  <a:gd name="T15" fmla="*/ 1 h 517"/>
                  <a:gd name="T16" fmla="*/ 1 w 278"/>
                  <a:gd name="T17" fmla="*/ 1 h 517"/>
                  <a:gd name="T18" fmla="*/ 1 w 278"/>
                  <a:gd name="T19" fmla="*/ 1 h 517"/>
                  <a:gd name="T20" fmla="*/ 1 w 278"/>
                  <a:gd name="T21" fmla="*/ 1 h 517"/>
                  <a:gd name="T22" fmla="*/ 1 w 278"/>
                  <a:gd name="T23" fmla="*/ 1 h 517"/>
                  <a:gd name="T24" fmla="*/ 1 w 278"/>
                  <a:gd name="T25" fmla="*/ 1 h 517"/>
                  <a:gd name="T26" fmla="*/ 1 w 278"/>
                  <a:gd name="T27" fmla="*/ 1 h 517"/>
                  <a:gd name="T28" fmla="*/ 1 w 278"/>
                  <a:gd name="T29" fmla="*/ 1 h 517"/>
                  <a:gd name="T30" fmla="*/ 1 w 278"/>
                  <a:gd name="T31" fmla="*/ 1 h 517"/>
                  <a:gd name="T32" fmla="*/ 1 w 278"/>
                  <a:gd name="T33" fmla="*/ 1 h 517"/>
                  <a:gd name="T34" fmla="*/ 1 w 278"/>
                  <a:gd name="T35" fmla="*/ 1 h 517"/>
                  <a:gd name="T36" fmla="*/ 1 w 278"/>
                  <a:gd name="T37" fmla="*/ 1 h 517"/>
                  <a:gd name="T38" fmla="*/ 1 w 278"/>
                  <a:gd name="T39" fmla="*/ 1 h 517"/>
                  <a:gd name="T40" fmla="*/ 1 w 278"/>
                  <a:gd name="T41" fmla="*/ 1 h 517"/>
                  <a:gd name="T42" fmla="*/ 1 w 278"/>
                  <a:gd name="T43" fmla="*/ 1 h 517"/>
                  <a:gd name="T44" fmla="*/ 1 w 278"/>
                  <a:gd name="T45" fmla="*/ 1 h 517"/>
                  <a:gd name="T46" fmla="*/ 1 w 278"/>
                  <a:gd name="T47" fmla="*/ 1 h 517"/>
                  <a:gd name="T48" fmla="*/ 1 w 278"/>
                  <a:gd name="T49" fmla="*/ 1 h 517"/>
                  <a:gd name="T50" fmla="*/ 1 w 278"/>
                  <a:gd name="T51" fmla="*/ 1 h 517"/>
                  <a:gd name="T52" fmla="*/ 1 w 278"/>
                  <a:gd name="T53" fmla="*/ 1 h 517"/>
                  <a:gd name="T54" fmla="*/ 0 w 278"/>
                  <a:gd name="T55" fmla="*/ 1 h 517"/>
                  <a:gd name="T56" fmla="*/ 1 w 278"/>
                  <a:gd name="T57" fmla="*/ 1 h 517"/>
                  <a:gd name="T58" fmla="*/ 1 w 278"/>
                  <a:gd name="T59" fmla="*/ 1 h 517"/>
                  <a:gd name="T60" fmla="*/ 1 w 278"/>
                  <a:gd name="T61" fmla="*/ 1 h 517"/>
                  <a:gd name="T62" fmla="*/ 1 w 278"/>
                  <a:gd name="T63" fmla="*/ 1 h 517"/>
                  <a:gd name="T64" fmla="*/ 1 w 278"/>
                  <a:gd name="T65" fmla="*/ 1 h 517"/>
                  <a:gd name="T66" fmla="*/ 1 w 278"/>
                  <a:gd name="T67" fmla="*/ 1 h 517"/>
                  <a:gd name="T68" fmla="*/ 1 w 278"/>
                  <a:gd name="T69" fmla="*/ 1 h 517"/>
                  <a:gd name="T70" fmla="*/ 1 w 278"/>
                  <a:gd name="T71" fmla="*/ 1 h 517"/>
                  <a:gd name="T72" fmla="*/ 1 w 278"/>
                  <a:gd name="T73" fmla="*/ 1 h 517"/>
                  <a:gd name="T74" fmla="*/ 1 w 278"/>
                  <a:gd name="T75" fmla="*/ 1 h 517"/>
                  <a:gd name="T76" fmla="*/ 1 w 278"/>
                  <a:gd name="T77" fmla="*/ 1 h 517"/>
                  <a:gd name="T78" fmla="*/ 1 w 278"/>
                  <a:gd name="T79" fmla="*/ 1 h 517"/>
                  <a:gd name="T80" fmla="*/ 1 w 278"/>
                  <a:gd name="T81" fmla="*/ 1 h 517"/>
                  <a:gd name="T82" fmla="*/ 1 w 278"/>
                  <a:gd name="T83" fmla="*/ 1 h 517"/>
                  <a:gd name="T84" fmla="*/ 1 w 278"/>
                  <a:gd name="T85" fmla="*/ 1 h 517"/>
                  <a:gd name="T86" fmla="*/ 1 w 278"/>
                  <a:gd name="T87" fmla="*/ 1 h 517"/>
                  <a:gd name="T88" fmla="*/ 1 w 278"/>
                  <a:gd name="T89" fmla="*/ 1 h 517"/>
                  <a:gd name="T90" fmla="*/ 1 w 278"/>
                  <a:gd name="T91" fmla="*/ 1 h 517"/>
                  <a:gd name="T92" fmla="*/ 1 w 278"/>
                  <a:gd name="T93" fmla="*/ 1 h 517"/>
                  <a:gd name="T94" fmla="*/ 1 w 278"/>
                  <a:gd name="T95" fmla="*/ 1 h 517"/>
                  <a:gd name="T96" fmla="*/ 1 w 278"/>
                  <a:gd name="T97" fmla="*/ 1 h 517"/>
                  <a:gd name="T98" fmla="*/ 1 w 278"/>
                  <a:gd name="T99" fmla="*/ 1 h 517"/>
                  <a:gd name="T100" fmla="*/ 1 w 278"/>
                  <a:gd name="T101" fmla="*/ 1 h 517"/>
                  <a:gd name="T102" fmla="*/ 1 w 278"/>
                  <a:gd name="T103" fmla="*/ 1 h 517"/>
                  <a:gd name="T104" fmla="*/ 1 w 278"/>
                  <a:gd name="T105" fmla="*/ 1 h 517"/>
                  <a:gd name="T106" fmla="*/ 1 w 278"/>
                  <a:gd name="T107" fmla="*/ 1 h 517"/>
                  <a:gd name="T108" fmla="*/ 1 w 278"/>
                  <a:gd name="T109" fmla="*/ 1 h 517"/>
                  <a:gd name="T110" fmla="*/ 1 w 278"/>
                  <a:gd name="T111" fmla="*/ 1 h 517"/>
                  <a:gd name="T112" fmla="*/ 1 w 278"/>
                  <a:gd name="T113" fmla="*/ 1 h 517"/>
                  <a:gd name="T114" fmla="*/ 1 w 278"/>
                  <a:gd name="T115" fmla="*/ 1 h 517"/>
                  <a:gd name="T116" fmla="*/ 1 w 278"/>
                  <a:gd name="T117" fmla="*/ 1 h 517"/>
                  <a:gd name="T118" fmla="*/ 1 w 278"/>
                  <a:gd name="T119" fmla="*/ 1 h 517"/>
                  <a:gd name="T120" fmla="*/ 1 w 278"/>
                  <a:gd name="T121" fmla="*/ 1 h 517"/>
                  <a:gd name="T122" fmla="*/ 1 w 278"/>
                  <a:gd name="T123" fmla="*/ 1 h 5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8"/>
                  <a:gd name="T187" fmla="*/ 0 h 517"/>
                  <a:gd name="T188" fmla="*/ 278 w 278"/>
                  <a:gd name="T189" fmla="*/ 517 h 5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8" h="517">
                    <a:moveTo>
                      <a:pt x="57" y="239"/>
                    </a:moveTo>
                    <a:lnTo>
                      <a:pt x="39" y="221"/>
                    </a:lnTo>
                    <a:lnTo>
                      <a:pt x="25" y="201"/>
                    </a:lnTo>
                    <a:lnTo>
                      <a:pt x="14" y="169"/>
                    </a:lnTo>
                    <a:lnTo>
                      <a:pt x="12" y="151"/>
                    </a:lnTo>
                    <a:lnTo>
                      <a:pt x="11" y="133"/>
                    </a:lnTo>
                    <a:lnTo>
                      <a:pt x="14" y="104"/>
                    </a:lnTo>
                    <a:lnTo>
                      <a:pt x="21" y="77"/>
                    </a:lnTo>
                    <a:lnTo>
                      <a:pt x="34" y="52"/>
                    </a:lnTo>
                    <a:lnTo>
                      <a:pt x="50" y="30"/>
                    </a:lnTo>
                    <a:lnTo>
                      <a:pt x="68" y="18"/>
                    </a:lnTo>
                    <a:lnTo>
                      <a:pt x="86" y="7"/>
                    </a:lnTo>
                    <a:lnTo>
                      <a:pt x="109" y="1"/>
                    </a:lnTo>
                    <a:lnTo>
                      <a:pt x="133" y="0"/>
                    </a:lnTo>
                    <a:lnTo>
                      <a:pt x="165" y="1"/>
                    </a:lnTo>
                    <a:lnTo>
                      <a:pt x="194" y="9"/>
                    </a:lnTo>
                    <a:lnTo>
                      <a:pt x="217" y="21"/>
                    </a:lnTo>
                    <a:lnTo>
                      <a:pt x="235" y="37"/>
                    </a:lnTo>
                    <a:lnTo>
                      <a:pt x="248" y="59"/>
                    </a:lnTo>
                    <a:lnTo>
                      <a:pt x="259" y="80"/>
                    </a:lnTo>
                    <a:lnTo>
                      <a:pt x="266" y="106"/>
                    </a:lnTo>
                    <a:lnTo>
                      <a:pt x="268" y="134"/>
                    </a:lnTo>
                    <a:lnTo>
                      <a:pt x="266" y="151"/>
                    </a:lnTo>
                    <a:lnTo>
                      <a:pt x="264" y="167"/>
                    </a:lnTo>
                    <a:lnTo>
                      <a:pt x="253" y="197"/>
                    </a:lnTo>
                    <a:lnTo>
                      <a:pt x="248" y="208"/>
                    </a:lnTo>
                    <a:lnTo>
                      <a:pt x="241" y="219"/>
                    </a:lnTo>
                    <a:lnTo>
                      <a:pt x="223" y="239"/>
                    </a:lnTo>
                    <a:lnTo>
                      <a:pt x="246" y="262"/>
                    </a:lnTo>
                    <a:lnTo>
                      <a:pt x="257" y="276"/>
                    </a:lnTo>
                    <a:lnTo>
                      <a:pt x="264" y="291"/>
                    </a:lnTo>
                    <a:lnTo>
                      <a:pt x="275" y="325"/>
                    </a:lnTo>
                    <a:lnTo>
                      <a:pt x="277" y="343"/>
                    </a:lnTo>
                    <a:lnTo>
                      <a:pt x="278" y="363"/>
                    </a:lnTo>
                    <a:lnTo>
                      <a:pt x="278" y="381"/>
                    </a:lnTo>
                    <a:lnTo>
                      <a:pt x="275" y="399"/>
                    </a:lnTo>
                    <a:lnTo>
                      <a:pt x="266" y="433"/>
                    </a:lnTo>
                    <a:lnTo>
                      <a:pt x="260" y="447"/>
                    </a:lnTo>
                    <a:lnTo>
                      <a:pt x="253" y="461"/>
                    </a:lnTo>
                    <a:lnTo>
                      <a:pt x="237" y="483"/>
                    </a:lnTo>
                    <a:lnTo>
                      <a:pt x="219" y="497"/>
                    </a:lnTo>
                    <a:lnTo>
                      <a:pt x="196" y="508"/>
                    </a:lnTo>
                    <a:lnTo>
                      <a:pt x="169" y="515"/>
                    </a:lnTo>
                    <a:lnTo>
                      <a:pt x="142" y="517"/>
                    </a:lnTo>
                    <a:lnTo>
                      <a:pt x="117" y="515"/>
                    </a:lnTo>
                    <a:lnTo>
                      <a:pt x="93" y="512"/>
                    </a:lnTo>
                    <a:lnTo>
                      <a:pt x="75" y="506"/>
                    </a:lnTo>
                    <a:lnTo>
                      <a:pt x="59" y="497"/>
                    </a:lnTo>
                    <a:lnTo>
                      <a:pt x="45" y="487"/>
                    </a:lnTo>
                    <a:lnTo>
                      <a:pt x="34" y="474"/>
                    </a:lnTo>
                    <a:lnTo>
                      <a:pt x="23" y="460"/>
                    </a:lnTo>
                    <a:lnTo>
                      <a:pt x="16" y="443"/>
                    </a:lnTo>
                    <a:lnTo>
                      <a:pt x="9" y="424"/>
                    </a:lnTo>
                    <a:lnTo>
                      <a:pt x="3" y="404"/>
                    </a:lnTo>
                    <a:lnTo>
                      <a:pt x="2" y="382"/>
                    </a:lnTo>
                    <a:lnTo>
                      <a:pt x="0" y="361"/>
                    </a:lnTo>
                    <a:lnTo>
                      <a:pt x="2" y="339"/>
                    </a:lnTo>
                    <a:lnTo>
                      <a:pt x="3" y="321"/>
                    </a:lnTo>
                    <a:lnTo>
                      <a:pt x="9" y="303"/>
                    </a:lnTo>
                    <a:lnTo>
                      <a:pt x="14" y="287"/>
                    </a:lnTo>
                    <a:lnTo>
                      <a:pt x="21" y="273"/>
                    </a:lnTo>
                    <a:lnTo>
                      <a:pt x="32" y="260"/>
                    </a:lnTo>
                    <a:lnTo>
                      <a:pt x="43" y="249"/>
                    </a:lnTo>
                    <a:lnTo>
                      <a:pt x="57" y="239"/>
                    </a:lnTo>
                    <a:close/>
                    <a:moveTo>
                      <a:pt x="100" y="142"/>
                    </a:moveTo>
                    <a:lnTo>
                      <a:pt x="104" y="165"/>
                    </a:lnTo>
                    <a:lnTo>
                      <a:pt x="111" y="183"/>
                    </a:lnTo>
                    <a:lnTo>
                      <a:pt x="117" y="190"/>
                    </a:lnTo>
                    <a:lnTo>
                      <a:pt x="124" y="195"/>
                    </a:lnTo>
                    <a:lnTo>
                      <a:pt x="131" y="197"/>
                    </a:lnTo>
                    <a:lnTo>
                      <a:pt x="140" y="199"/>
                    </a:lnTo>
                    <a:lnTo>
                      <a:pt x="147" y="197"/>
                    </a:lnTo>
                    <a:lnTo>
                      <a:pt x="154" y="195"/>
                    </a:lnTo>
                    <a:lnTo>
                      <a:pt x="162" y="190"/>
                    </a:lnTo>
                    <a:lnTo>
                      <a:pt x="167" y="183"/>
                    </a:lnTo>
                    <a:lnTo>
                      <a:pt x="176" y="165"/>
                    </a:lnTo>
                    <a:lnTo>
                      <a:pt x="178" y="143"/>
                    </a:lnTo>
                    <a:lnTo>
                      <a:pt x="178" y="131"/>
                    </a:lnTo>
                    <a:lnTo>
                      <a:pt x="174" y="120"/>
                    </a:lnTo>
                    <a:lnTo>
                      <a:pt x="167" y="100"/>
                    </a:lnTo>
                    <a:lnTo>
                      <a:pt x="162" y="93"/>
                    </a:lnTo>
                    <a:lnTo>
                      <a:pt x="154" y="88"/>
                    </a:lnTo>
                    <a:lnTo>
                      <a:pt x="147" y="86"/>
                    </a:lnTo>
                    <a:lnTo>
                      <a:pt x="138" y="84"/>
                    </a:lnTo>
                    <a:lnTo>
                      <a:pt x="131" y="86"/>
                    </a:lnTo>
                    <a:lnTo>
                      <a:pt x="124" y="88"/>
                    </a:lnTo>
                    <a:lnTo>
                      <a:pt x="117" y="93"/>
                    </a:lnTo>
                    <a:lnTo>
                      <a:pt x="111" y="100"/>
                    </a:lnTo>
                    <a:lnTo>
                      <a:pt x="104" y="118"/>
                    </a:lnTo>
                    <a:lnTo>
                      <a:pt x="100" y="129"/>
                    </a:lnTo>
                    <a:lnTo>
                      <a:pt x="100" y="142"/>
                    </a:lnTo>
                    <a:close/>
                    <a:moveTo>
                      <a:pt x="95" y="357"/>
                    </a:moveTo>
                    <a:lnTo>
                      <a:pt x="99" y="388"/>
                    </a:lnTo>
                    <a:lnTo>
                      <a:pt x="102" y="400"/>
                    </a:lnTo>
                    <a:lnTo>
                      <a:pt x="108" y="411"/>
                    </a:lnTo>
                    <a:lnTo>
                      <a:pt x="115" y="420"/>
                    </a:lnTo>
                    <a:lnTo>
                      <a:pt x="122" y="425"/>
                    </a:lnTo>
                    <a:lnTo>
                      <a:pt x="131" y="429"/>
                    </a:lnTo>
                    <a:lnTo>
                      <a:pt x="140" y="431"/>
                    </a:lnTo>
                    <a:lnTo>
                      <a:pt x="149" y="429"/>
                    </a:lnTo>
                    <a:lnTo>
                      <a:pt x="156" y="425"/>
                    </a:lnTo>
                    <a:lnTo>
                      <a:pt x="163" y="418"/>
                    </a:lnTo>
                    <a:lnTo>
                      <a:pt x="171" y="409"/>
                    </a:lnTo>
                    <a:lnTo>
                      <a:pt x="176" y="399"/>
                    </a:lnTo>
                    <a:lnTo>
                      <a:pt x="180" y="386"/>
                    </a:lnTo>
                    <a:lnTo>
                      <a:pt x="183" y="372"/>
                    </a:lnTo>
                    <a:lnTo>
                      <a:pt x="183" y="355"/>
                    </a:lnTo>
                    <a:lnTo>
                      <a:pt x="180" y="327"/>
                    </a:lnTo>
                    <a:lnTo>
                      <a:pt x="176" y="312"/>
                    </a:lnTo>
                    <a:lnTo>
                      <a:pt x="171" y="302"/>
                    </a:lnTo>
                    <a:lnTo>
                      <a:pt x="163" y="293"/>
                    </a:lnTo>
                    <a:lnTo>
                      <a:pt x="156" y="285"/>
                    </a:lnTo>
                    <a:lnTo>
                      <a:pt x="147" y="282"/>
                    </a:lnTo>
                    <a:lnTo>
                      <a:pt x="138" y="280"/>
                    </a:lnTo>
                    <a:lnTo>
                      <a:pt x="129" y="282"/>
                    </a:lnTo>
                    <a:lnTo>
                      <a:pt x="122" y="285"/>
                    </a:lnTo>
                    <a:lnTo>
                      <a:pt x="115" y="293"/>
                    </a:lnTo>
                    <a:lnTo>
                      <a:pt x="108" y="302"/>
                    </a:lnTo>
                    <a:lnTo>
                      <a:pt x="102" y="312"/>
                    </a:lnTo>
                    <a:lnTo>
                      <a:pt x="99" y="325"/>
                    </a:lnTo>
                    <a:lnTo>
                      <a:pt x="95" y="341"/>
                    </a:lnTo>
                    <a:lnTo>
                      <a:pt x="95" y="357"/>
                    </a:lnTo>
                    <a:close/>
                  </a:path>
                </a:pathLst>
              </a:custGeom>
              <a:solidFill>
                <a:srgbClr val="666699"/>
              </a:solidFill>
              <a:ln w="7938">
                <a:solidFill>
                  <a:srgbClr val="000000"/>
                </a:solidFill>
                <a:round/>
                <a:headEnd/>
                <a:tailEnd/>
              </a:ln>
            </p:spPr>
            <p:txBody>
              <a:bodyPr/>
              <a:lstStyle/>
              <a:p>
                <a:endParaRPr lang="es-ES"/>
              </a:p>
            </p:txBody>
          </p:sp>
          <p:sp>
            <p:nvSpPr>
              <p:cNvPr id="79" name="Freeform 75"/>
              <p:cNvSpPr>
                <a:spLocks noEditPoints="1"/>
              </p:cNvSpPr>
              <p:nvPr/>
            </p:nvSpPr>
            <p:spPr bwMode="auto">
              <a:xfrm>
                <a:off x="597" y="1763"/>
                <a:ext cx="139" cy="259"/>
              </a:xfrm>
              <a:custGeom>
                <a:avLst/>
                <a:gdLst>
                  <a:gd name="T0" fmla="*/ 0 w 279"/>
                  <a:gd name="T1" fmla="*/ 1 h 517"/>
                  <a:gd name="T2" fmla="*/ 0 w 279"/>
                  <a:gd name="T3" fmla="*/ 1 h 517"/>
                  <a:gd name="T4" fmla="*/ 0 w 279"/>
                  <a:gd name="T5" fmla="*/ 1 h 517"/>
                  <a:gd name="T6" fmla="*/ 0 w 279"/>
                  <a:gd name="T7" fmla="*/ 1 h 517"/>
                  <a:gd name="T8" fmla="*/ 0 w 279"/>
                  <a:gd name="T9" fmla="*/ 1 h 517"/>
                  <a:gd name="T10" fmla="*/ 0 w 279"/>
                  <a:gd name="T11" fmla="*/ 1 h 517"/>
                  <a:gd name="T12" fmla="*/ 0 w 279"/>
                  <a:gd name="T13" fmla="*/ 0 h 517"/>
                  <a:gd name="T14" fmla="*/ 0 w 279"/>
                  <a:gd name="T15" fmla="*/ 1 h 517"/>
                  <a:gd name="T16" fmla="*/ 0 w 279"/>
                  <a:gd name="T17" fmla="*/ 1 h 517"/>
                  <a:gd name="T18" fmla="*/ 0 w 279"/>
                  <a:gd name="T19" fmla="*/ 1 h 517"/>
                  <a:gd name="T20" fmla="*/ 0 w 279"/>
                  <a:gd name="T21" fmla="*/ 1 h 517"/>
                  <a:gd name="T22" fmla="*/ 0 w 279"/>
                  <a:gd name="T23" fmla="*/ 1 h 517"/>
                  <a:gd name="T24" fmla="*/ 0 w 279"/>
                  <a:gd name="T25" fmla="*/ 1 h 517"/>
                  <a:gd name="T26" fmla="*/ 0 w 279"/>
                  <a:gd name="T27" fmla="*/ 1 h 517"/>
                  <a:gd name="T28" fmla="*/ 0 w 279"/>
                  <a:gd name="T29" fmla="*/ 1 h 517"/>
                  <a:gd name="T30" fmla="*/ 0 w 279"/>
                  <a:gd name="T31" fmla="*/ 1 h 517"/>
                  <a:gd name="T32" fmla="*/ 0 w 279"/>
                  <a:gd name="T33" fmla="*/ 1 h 517"/>
                  <a:gd name="T34" fmla="*/ 0 w 279"/>
                  <a:gd name="T35" fmla="*/ 1 h 517"/>
                  <a:gd name="T36" fmla="*/ 0 w 279"/>
                  <a:gd name="T37" fmla="*/ 1 h 517"/>
                  <a:gd name="T38" fmla="*/ 0 w 279"/>
                  <a:gd name="T39" fmla="*/ 1 h 517"/>
                  <a:gd name="T40" fmla="*/ 0 w 279"/>
                  <a:gd name="T41" fmla="*/ 1 h 517"/>
                  <a:gd name="T42" fmla="*/ 0 w 279"/>
                  <a:gd name="T43" fmla="*/ 1 h 517"/>
                  <a:gd name="T44" fmla="*/ 0 w 279"/>
                  <a:gd name="T45" fmla="*/ 1 h 517"/>
                  <a:gd name="T46" fmla="*/ 0 w 279"/>
                  <a:gd name="T47" fmla="*/ 1 h 517"/>
                  <a:gd name="T48" fmla="*/ 0 w 279"/>
                  <a:gd name="T49" fmla="*/ 1 h 517"/>
                  <a:gd name="T50" fmla="*/ 0 w 279"/>
                  <a:gd name="T51" fmla="*/ 1 h 517"/>
                  <a:gd name="T52" fmla="*/ 0 w 279"/>
                  <a:gd name="T53" fmla="*/ 1 h 517"/>
                  <a:gd name="T54" fmla="*/ 0 w 279"/>
                  <a:gd name="T55" fmla="*/ 1 h 517"/>
                  <a:gd name="T56" fmla="*/ 0 w 279"/>
                  <a:gd name="T57" fmla="*/ 1 h 517"/>
                  <a:gd name="T58" fmla="*/ 0 w 279"/>
                  <a:gd name="T59" fmla="*/ 1 h 517"/>
                  <a:gd name="T60" fmla="*/ 0 w 279"/>
                  <a:gd name="T61" fmla="*/ 1 h 517"/>
                  <a:gd name="T62" fmla="*/ 0 w 279"/>
                  <a:gd name="T63" fmla="*/ 1 h 517"/>
                  <a:gd name="T64" fmla="*/ 0 w 279"/>
                  <a:gd name="T65" fmla="*/ 1 h 517"/>
                  <a:gd name="T66" fmla="*/ 0 w 279"/>
                  <a:gd name="T67" fmla="*/ 1 h 517"/>
                  <a:gd name="T68" fmla="*/ 0 w 279"/>
                  <a:gd name="T69" fmla="*/ 1 h 517"/>
                  <a:gd name="T70" fmla="*/ 0 w 279"/>
                  <a:gd name="T71" fmla="*/ 1 h 517"/>
                  <a:gd name="T72" fmla="*/ 0 w 279"/>
                  <a:gd name="T73" fmla="*/ 1 h 517"/>
                  <a:gd name="T74" fmla="*/ 0 w 279"/>
                  <a:gd name="T75" fmla="*/ 1 h 517"/>
                  <a:gd name="T76" fmla="*/ 0 w 279"/>
                  <a:gd name="T77" fmla="*/ 1 h 517"/>
                  <a:gd name="T78" fmla="*/ 0 w 279"/>
                  <a:gd name="T79" fmla="*/ 1 h 517"/>
                  <a:gd name="T80" fmla="*/ 0 w 279"/>
                  <a:gd name="T81" fmla="*/ 1 h 517"/>
                  <a:gd name="T82" fmla="*/ 0 w 279"/>
                  <a:gd name="T83" fmla="*/ 1 h 517"/>
                  <a:gd name="T84" fmla="*/ 0 w 279"/>
                  <a:gd name="T85" fmla="*/ 1 h 517"/>
                  <a:gd name="T86" fmla="*/ 0 w 279"/>
                  <a:gd name="T87" fmla="*/ 1 h 517"/>
                  <a:gd name="T88" fmla="*/ 0 w 279"/>
                  <a:gd name="T89" fmla="*/ 1 h 517"/>
                  <a:gd name="T90" fmla="*/ 0 w 279"/>
                  <a:gd name="T91" fmla="*/ 1 h 517"/>
                  <a:gd name="T92" fmla="*/ 0 w 279"/>
                  <a:gd name="T93" fmla="*/ 1 h 517"/>
                  <a:gd name="T94" fmla="*/ 0 w 279"/>
                  <a:gd name="T95" fmla="*/ 1 h 517"/>
                  <a:gd name="T96" fmla="*/ 0 w 279"/>
                  <a:gd name="T97" fmla="*/ 1 h 517"/>
                  <a:gd name="T98" fmla="*/ 0 w 279"/>
                  <a:gd name="T99" fmla="*/ 1 h 517"/>
                  <a:gd name="T100" fmla="*/ 0 w 279"/>
                  <a:gd name="T101" fmla="*/ 1 h 517"/>
                  <a:gd name="T102" fmla="*/ 0 w 279"/>
                  <a:gd name="T103" fmla="*/ 1 h 517"/>
                  <a:gd name="T104" fmla="*/ 0 w 279"/>
                  <a:gd name="T105" fmla="*/ 1 h 517"/>
                  <a:gd name="T106" fmla="*/ 0 w 279"/>
                  <a:gd name="T107" fmla="*/ 1 h 517"/>
                  <a:gd name="T108" fmla="*/ 0 w 279"/>
                  <a:gd name="T109" fmla="*/ 1 h 517"/>
                  <a:gd name="T110" fmla="*/ 0 w 279"/>
                  <a:gd name="T111" fmla="*/ 1 h 517"/>
                  <a:gd name="T112" fmla="*/ 0 w 279"/>
                  <a:gd name="T113" fmla="*/ 1 h 517"/>
                  <a:gd name="T114" fmla="*/ 0 w 279"/>
                  <a:gd name="T115" fmla="*/ 1 h 517"/>
                  <a:gd name="T116" fmla="*/ 0 w 279"/>
                  <a:gd name="T117" fmla="*/ 1 h 517"/>
                  <a:gd name="T118" fmla="*/ 0 w 279"/>
                  <a:gd name="T119" fmla="*/ 1 h 517"/>
                  <a:gd name="T120" fmla="*/ 0 w 279"/>
                  <a:gd name="T121" fmla="*/ 1 h 517"/>
                  <a:gd name="T122" fmla="*/ 0 w 279"/>
                  <a:gd name="T123" fmla="*/ 1 h 5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9"/>
                  <a:gd name="T187" fmla="*/ 0 h 517"/>
                  <a:gd name="T188" fmla="*/ 279 w 279"/>
                  <a:gd name="T189" fmla="*/ 517 h 5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9" h="517">
                    <a:moveTo>
                      <a:pt x="58" y="239"/>
                    </a:moveTo>
                    <a:lnTo>
                      <a:pt x="40" y="221"/>
                    </a:lnTo>
                    <a:lnTo>
                      <a:pt x="25" y="201"/>
                    </a:lnTo>
                    <a:lnTo>
                      <a:pt x="14" y="169"/>
                    </a:lnTo>
                    <a:lnTo>
                      <a:pt x="13" y="151"/>
                    </a:lnTo>
                    <a:lnTo>
                      <a:pt x="11" y="133"/>
                    </a:lnTo>
                    <a:lnTo>
                      <a:pt x="14" y="104"/>
                    </a:lnTo>
                    <a:lnTo>
                      <a:pt x="22" y="77"/>
                    </a:lnTo>
                    <a:lnTo>
                      <a:pt x="34" y="52"/>
                    </a:lnTo>
                    <a:lnTo>
                      <a:pt x="52" y="30"/>
                    </a:lnTo>
                    <a:lnTo>
                      <a:pt x="68" y="18"/>
                    </a:lnTo>
                    <a:lnTo>
                      <a:pt x="88" y="7"/>
                    </a:lnTo>
                    <a:lnTo>
                      <a:pt x="110" y="1"/>
                    </a:lnTo>
                    <a:lnTo>
                      <a:pt x="135" y="0"/>
                    </a:lnTo>
                    <a:lnTo>
                      <a:pt x="167" y="1"/>
                    </a:lnTo>
                    <a:lnTo>
                      <a:pt x="194" y="9"/>
                    </a:lnTo>
                    <a:lnTo>
                      <a:pt x="218" y="21"/>
                    </a:lnTo>
                    <a:lnTo>
                      <a:pt x="235" y="37"/>
                    </a:lnTo>
                    <a:lnTo>
                      <a:pt x="248" y="59"/>
                    </a:lnTo>
                    <a:lnTo>
                      <a:pt x="259" y="80"/>
                    </a:lnTo>
                    <a:lnTo>
                      <a:pt x="266" y="106"/>
                    </a:lnTo>
                    <a:lnTo>
                      <a:pt x="268" y="134"/>
                    </a:lnTo>
                    <a:lnTo>
                      <a:pt x="266" y="151"/>
                    </a:lnTo>
                    <a:lnTo>
                      <a:pt x="264" y="167"/>
                    </a:lnTo>
                    <a:lnTo>
                      <a:pt x="253" y="197"/>
                    </a:lnTo>
                    <a:lnTo>
                      <a:pt x="248" y="208"/>
                    </a:lnTo>
                    <a:lnTo>
                      <a:pt x="241" y="219"/>
                    </a:lnTo>
                    <a:lnTo>
                      <a:pt x="223" y="239"/>
                    </a:lnTo>
                    <a:lnTo>
                      <a:pt x="237" y="249"/>
                    </a:lnTo>
                    <a:lnTo>
                      <a:pt x="248" y="262"/>
                    </a:lnTo>
                    <a:lnTo>
                      <a:pt x="257" y="276"/>
                    </a:lnTo>
                    <a:lnTo>
                      <a:pt x="264" y="291"/>
                    </a:lnTo>
                    <a:lnTo>
                      <a:pt x="275" y="325"/>
                    </a:lnTo>
                    <a:lnTo>
                      <a:pt x="277" y="343"/>
                    </a:lnTo>
                    <a:lnTo>
                      <a:pt x="279" y="363"/>
                    </a:lnTo>
                    <a:lnTo>
                      <a:pt x="275" y="399"/>
                    </a:lnTo>
                    <a:lnTo>
                      <a:pt x="271" y="417"/>
                    </a:lnTo>
                    <a:lnTo>
                      <a:pt x="266" y="433"/>
                    </a:lnTo>
                    <a:lnTo>
                      <a:pt x="261" y="447"/>
                    </a:lnTo>
                    <a:lnTo>
                      <a:pt x="253" y="461"/>
                    </a:lnTo>
                    <a:lnTo>
                      <a:pt x="237" y="483"/>
                    </a:lnTo>
                    <a:lnTo>
                      <a:pt x="219" y="497"/>
                    </a:lnTo>
                    <a:lnTo>
                      <a:pt x="196" y="508"/>
                    </a:lnTo>
                    <a:lnTo>
                      <a:pt x="169" y="515"/>
                    </a:lnTo>
                    <a:lnTo>
                      <a:pt x="142" y="517"/>
                    </a:lnTo>
                    <a:lnTo>
                      <a:pt x="117" y="515"/>
                    </a:lnTo>
                    <a:lnTo>
                      <a:pt x="94" y="512"/>
                    </a:lnTo>
                    <a:lnTo>
                      <a:pt x="76" y="506"/>
                    </a:lnTo>
                    <a:lnTo>
                      <a:pt x="59" y="497"/>
                    </a:lnTo>
                    <a:lnTo>
                      <a:pt x="45" y="487"/>
                    </a:lnTo>
                    <a:lnTo>
                      <a:pt x="34" y="474"/>
                    </a:lnTo>
                    <a:lnTo>
                      <a:pt x="23" y="460"/>
                    </a:lnTo>
                    <a:lnTo>
                      <a:pt x="16" y="443"/>
                    </a:lnTo>
                    <a:lnTo>
                      <a:pt x="9" y="424"/>
                    </a:lnTo>
                    <a:lnTo>
                      <a:pt x="4" y="404"/>
                    </a:lnTo>
                    <a:lnTo>
                      <a:pt x="2" y="382"/>
                    </a:lnTo>
                    <a:lnTo>
                      <a:pt x="0" y="361"/>
                    </a:lnTo>
                    <a:lnTo>
                      <a:pt x="2" y="339"/>
                    </a:lnTo>
                    <a:lnTo>
                      <a:pt x="4" y="321"/>
                    </a:lnTo>
                    <a:lnTo>
                      <a:pt x="9" y="303"/>
                    </a:lnTo>
                    <a:lnTo>
                      <a:pt x="14" y="287"/>
                    </a:lnTo>
                    <a:lnTo>
                      <a:pt x="22" y="273"/>
                    </a:lnTo>
                    <a:lnTo>
                      <a:pt x="32" y="260"/>
                    </a:lnTo>
                    <a:lnTo>
                      <a:pt x="43" y="249"/>
                    </a:lnTo>
                    <a:lnTo>
                      <a:pt x="58" y="239"/>
                    </a:lnTo>
                    <a:close/>
                    <a:moveTo>
                      <a:pt x="101" y="142"/>
                    </a:moveTo>
                    <a:lnTo>
                      <a:pt x="104" y="165"/>
                    </a:lnTo>
                    <a:lnTo>
                      <a:pt x="111" y="183"/>
                    </a:lnTo>
                    <a:lnTo>
                      <a:pt x="117" y="190"/>
                    </a:lnTo>
                    <a:lnTo>
                      <a:pt x="124" y="195"/>
                    </a:lnTo>
                    <a:lnTo>
                      <a:pt x="131" y="197"/>
                    </a:lnTo>
                    <a:lnTo>
                      <a:pt x="140" y="199"/>
                    </a:lnTo>
                    <a:lnTo>
                      <a:pt x="147" y="197"/>
                    </a:lnTo>
                    <a:lnTo>
                      <a:pt x="155" y="195"/>
                    </a:lnTo>
                    <a:lnTo>
                      <a:pt x="162" y="190"/>
                    </a:lnTo>
                    <a:lnTo>
                      <a:pt x="167" y="183"/>
                    </a:lnTo>
                    <a:lnTo>
                      <a:pt x="176" y="165"/>
                    </a:lnTo>
                    <a:lnTo>
                      <a:pt x="178" y="143"/>
                    </a:lnTo>
                    <a:lnTo>
                      <a:pt x="176" y="120"/>
                    </a:lnTo>
                    <a:lnTo>
                      <a:pt x="167" y="100"/>
                    </a:lnTo>
                    <a:lnTo>
                      <a:pt x="162" y="93"/>
                    </a:lnTo>
                    <a:lnTo>
                      <a:pt x="155" y="88"/>
                    </a:lnTo>
                    <a:lnTo>
                      <a:pt x="147" y="86"/>
                    </a:lnTo>
                    <a:lnTo>
                      <a:pt x="138" y="84"/>
                    </a:lnTo>
                    <a:lnTo>
                      <a:pt x="131" y="86"/>
                    </a:lnTo>
                    <a:lnTo>
                      <a:pt x="124" y="88"/>
                    </a:lnTo>
                    <a:lnTo>
                      <a:pt x="117" y="93"/>
                    </a:lnTo>
                    <a:lnTo>
                      <a:pt x="111" y="100"/>
                    </a:lnTo>
                    <a:lnTo>
                      <a:pt x="104" y="118"/>
                    </a:lnTo>
                    <a:lnTo>
                      <a:pt x="101" y="129"/>
                    </a:lnTo>
                    <a:lnTo>
                      <a:pt x="101" y="142"/>
                    </a:lnTo>
                    <a:close/>
                    <a:moveTo>
                      <a:pt x="95" y="357"/>
                    </a:moveTo>
                    <a:lnTo>
                      <a:pt x="99" y="388"/>
                    </a:lnTo>
                    <a:lnTo>
                      <a:pt x="103" y="400"/>
                    </a:lnTo>
                    <a:lnTo>
                      <a:pt x="108" y="411"/>
                    </a:lnTo>
                    <a:lnTo>
                      <a:pt x="115" y="420"/>
                    </a:lnTo>
                    <a:lnTo>
                      <a:pt x="122" y="425"/>
                    </a:lnTo>
                    <a:lnTo>
                      <a:pt x="131" y="429"/>
                    </a:lnTo>
                    <a:lnTo>
                      <a:pt x="140" y="431"/>
                    </a:lnTo>
                    <a:lnTo>
                      <a:pt x="149" y="429"/>
                    </a:lnTo>
                    <a:lnTo>
                      <a:pt x="156" y="425"/>
                    </a:lnTo>
                    <a:lnTo>
                      <a:pt x="164" y="418"/>
                    </a:lnTo>
                    <a:lnTo>
                      <a:pt x="171" y="409"/>
                    </a:lnTo>
                    <a:lnTo>
                      <a:pt x="176" y="399"/>
                    </a:lnTo>
                    <a:lnTo>
                      <a:pt x="180" y="386"/>
                    </a:lnTo>
                    <a:lnTo>
                      <a:pt x="183" y="372"/>
                    </a:lnTo>
                    <a:lnTo>
                      <a:pt x="183" y="355"/>
                    </a:lnTo>
                    <a:lnTo>
                      <a:pt x="180" y="327"/>
                    </a:lnTo>
                    <a:lnTo>
                      <a:pt x="176" y="312"/>
                    </a:lnTo>
                    <a:lnTo>
                      <a:pt x="171" y="302"/>
                    </a:lnTo>
                    <a:lnTo>
                      <a:pt x="164" y="293"/>
                    </a:lnTo>
                    <a:lnTo>
                      <a:pt x="156" y="285"/>
                    </a:lnTo>
                    <a:lnTo>
                      <a:pt x="147" y="282"/>
                    </a:lnTo>
                    <a:lnTo>
                      <a:pt x="138" y="280"/>
                    </a:lnTo>
                    <a:lnTo>
                      <a:pt x="131" y="282"/>
                    </a:lnTo>
                    <a:lnTo>
                      <a:pt x="122" y="285"/>
                    </a:lnTo>
                    <a:lnTo>
                      <a:pt x="115" y="293"/>
                    </a:lnTo>
                    <a:lnTo>
                      <a:pt x="108" y="302"/>
                    </a:lnTo>
                    <a:lnTo>
                      <a:pt x="103" y="312"/>
                    </a:lnTo>
                    <a:lnTo>
                      <a:pt x="99" y="325"/>
                    </a:lnTo>
                    <a:lnTo>
                      <a:pt x="95" y="341"/>
                    </a:lnTo>
                    <a:lnTo>
                      <a:pt x="95" y="357"/>
                    </a:lnTo>
                    <a:close/>
                  </a:path>
                </a:pathLst>
              </a:custGeom>
              <a:solidFill>
                <a:srgbClr val="666699"/>
              </a:solidFill>
              <a:ln w="7938">
                <a:solidFill>
                  <a:srgbClr val="000000"/>
                </a:solidFill>
                <a:round/>
                <a:headEnd/>
                <a:tailEnd/>
              </a:ln>
            </p:spPr>
            <p:txBody>
              <a:bodyPr/>
              <a:lstStyle/>
              <a:p>
                <a:endParaRPr lang="es-ES"/>
              </a:p>
            </p:txBody>
          </p:sp>
          <p:sp>
            <p:nvSpPr>
              <p:cNvPr id="80" name="Freeform 76"/>
              <p:cNvSpPr>
                <a:spLocks noEditPoints="1"/>
              </p:cNvSpPr>
              <p:nvPr/>
            </p:nvSpPr>
            <p:spPr bwMode="auto">
              <a:xfrm>
                <a:off x="755" y="1763"/>
                <a:ext cx="139" cy="259"/>
              </a:xfrm>
              <a:custGeom>
                <a:avLst/>
                <a:gdLst>
                  <a:gd name="T0" fmla="*/ 0 w 279"/>
                  <a:gd name="T1" fmla="*/ 1 h 517"/>
                  <a:gd name="T2" fmla="*/ 0 w 279"/>
                  <a:gd name="T3" fmla="*/ 1 h 517"/>
                  <a:gd name="T4" fmla="*/ 0 w 279"/>
                  <a:gd name="T5" fmla="*/ 1 h 517"/>
                  <a:gd name="T6" fmla="*/ 0 w 279"/>
                  <a:gd name="T7" fmla="*/ 1 h 517"/>
                  <a:gd name="T8" fmla="*/ 0 w 279"/>
                  <a:gd name="T9" fmla="*/ 1 h 517"/>
                  <a:gd name="T10" fmla="*/ 0 w 279"/>
                  <a:gd name="T11" fmla="*/ 1 h 517"/>
                  <a:gd name="T12" fmla="*/ 0 w 279"/>
                  <a:gd name="T13" fmla="*/ 1 h 517"/>
                  <a:gd name="T14" fmla="*/ 0 w 279"/>
                  <a:gd name="T15" fmla="*/ 0 h 517"/>
                  <a:gd name="T16" fmla="*/ 0 w 279"/>
                  <a:gd name="T17" fmla="*/ 1 h 517"/>
                  <a:gd name="T18" fmla="*/ 0 w 279"/>
                  <a:gd name="T19" fmla="*/ 1 h 517"/>
                  <a:gd name="T20" fmla="*/ 0 w 279"/>
                  <a:gd name="T21" fmla="*/ 1 h 517"/>
                  <a:gd name="T22" fmla="*/ 0 w 279"/>
                  <a:gd name="T23" fmla="*/ 1 h 517"/>
                  <a:gd name="T24" fmla="*/ 0 w 279"/>
                  <a:gd name="T25" fmla="*/ 1 h 517"/>
                  <a:gd name="T26" fmla="*/ 0 w 279"/>
                  <a:gd name="T27" fmla="*/ 1 h 517"/>
                  <a:gd name="T28" fmla="*/ 0 w 279"/>
                  <a:gd name="T29" fmla="*/ 1 h 517"/>
                  <a:gd name="T30" fmla="*/ 0 w 279"/>
                  <a:gd name="T31" fmla="*/ 1 h 517"/>
                  <a:gd name="T32" fmla="*/ 0 w 279"/>
                  <a:gd name="T33" fmla="*/ 1 h 517"/>
                  <a:gd name="T34" fmla="*/ 0 w 279"/>
                  <a:gd name="T35" fmla="*/ 1 h 517"/>
                  <a:gd name="T36" fmla="*/ 0 w 279"/>
                  <a:gd name="T37" fmla="*/ 1 h 517"/>
                  <a:gd name="T38" fmla="*/ 0 w 279"/>
                  <a:gd name="T39" fmla="*/ 1 h 517"/>
                  <a:gd name="T40" fmla="*/ 0 w 279"/>
                  <a:gd name="T41" fmla="*/ 1 h 517"/>
                  <a:gd name="T42" fmla="*/ 0 w 279"/>
                  <a:gd name="T43" fmla="*/ 1 h 517"/>
                  <a:gd name="T44" fmla="*/ 0 w 279"/>
                  <a:gd name="T45" fmla="*/ 1 h 517"/>
                  <a:gd name="T46" fmla="*/ 0 w 279"/>
                  <a:gd name="T47" fmla="*/ 1 h 517"/>
                  <a:gd name="T48" fmla="*/ 0 w 279"/>
                  <a:gd name="T49" fmla="*/ 1 h 517"/>
                  <a:gd name="T50" fmla="*/ 0 w 279"/>
                  <a:gd name="T51" fmla="*/ 1 h 517"/>
                  <a:gd name="T52" fmla="*/ 0 w 279"/>
                  <a:gd name="T53" fmla="*/ 1 h 517"/>
                  <a:gd name="T54" fmla="*/ 0 w 279"/>
                  <a:gd name="T55" fmla="*/ 1 h 517"/>
                  <a:gd name="T56" fmla="*/ 0 w 279"/>
                  <a:gd name="T57" fmla="*/ 1 h 517"/>
                  <a:gd name="T58" fmla="*/ 0 w 279"/>
                  <a:gd name="T59" fmla="*/ 1 h 517"/>
                  <a:gd name="T60" fmla="*/ 0 w 279"/>
                  <a:gd name="T61" fmla="*/ 1 h 517"/>
                  <a:gd name="T62" fmla="*/ 0 w 279"/>
                  <a:gd name="T63" fmla="*/ 1 h 517"/>
                  <a:gd name="T64" fmla="*/ 0 w 279"/>
                  <a:gd name="T65" fmla="*/ 1 h 517"/>
                  <a:gd name="T66" fmla="*/ 0 w 279"/>
                  <a:gd name="T67" fmla="*/ 1 h 517"/>
                  <a:gd name="T68" fmla="*/ 0 w 279"/>
                  <a:gd name="T69" fmla="*/ 1 h 517"/>
                  <a:gd name="T70" fmla="*/ 0 w 279"/>
                  <a:gd name="T71" fmla="*/ 1 h 517"/>
                  <a:gd name="T72" fmla="*/ 0 w 279"/>
                  <a:gd name="T73" fmla="*/ 1 h 517"/>
                  <a:gd name="T74" fmla="*/ 0 w 279"/>
                  <a:gd name="T75" fmla="*/ 1 h 517"/>
                  <a:gd name="T76" fmla="*/ 0 w 279"/>
                  <a:gd name="T77" fmla="*/ 1 h 517"/>
                  <a:gd name="T78" fmla="*/ 0 w 279"/>
                  <a:gd name="T79" fmla="*/ 1 h 517"/>
                  <a:gd name="T80" fmla="*/ 0 w 279"/>
                  <a:gd name="T81" fmla="*/ 1 h 517"/>
                  <a:gd name="T82" fmla="*/ 0 w 279"/>
                  <a:gd name="T83" fmla="*/ 1 h 517"/>
                  <a:gd name="T84" fmla="*/ 0 w 279"/>
                  <a:gd name="T85" fmla="*/ 1 h 517"/>
                  <a:gd name="T86" fmla="*/ 0 w 279"/>
                  <a:gd name="T87" fmla="*/ 1 h 517"/>
                  <a:gd name="T88" fmla="*/ 0 w 279"/>
                  <a:gd name="T89" fmla="*/ 1 h 517"/>
                  <a:gd name="T90" fmla="*/ 0 w 279"/>
                  <a:gd name="T91" fmla="*/ 1 h 517"/>
                  <a:gd name="T92" fmla="*/ 0 w 279"/>
                  <a:gd name="T93" fmla="*/ 1 h 517"/>
                  <a:gd name="T94" fmla="*/ 0 w 279"/>
                  <a:gd name="T95" fmla="*/ 1 h 517"/>
                  <a:gd name="T96" fmla="*/ 0 w 279"/>
                  <a:gd name="T97" fmla="*/ 1 h 517"/>
                  <a:gd name="T98" fmla="*/ 0 w 279"/>
                  <a:gd name="T99" fmla="*/ 1 h 517"/>
                  <a:gd name="T100" fmla="*/ 0 w 279"/>
                  <a:gd name="T101" fmla="*/ 1 h 517"/>
                  <a:gd name="T102" fmla="*/ 0 w 279"/>
                  <a:gd name="T103" fmla="*/ 1 h 517"/>
                  <a:gd name="T104" fmla="*/ 0 w 279"/>
                  <a:gd name="T105" fmla="*/ 1 h 517"/>
                  <a:gd name="T106" fmla="*/ 0 w 279"/>
                  <a:gd name="T107" fmla="*/ 1 h 5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9"/>
                  <a:gd name="T163" fmla="*/ 0 h 517"/>
                  <a:gd name="T164" fmla="*/ 279 w 279"/>
                  <a:gd name="T165" fmla="*/ 517 h 5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9" h="517">
                    <a:moveTo>
                      <a:pt x="0" y="257"/>
                    </a:moveTo>
                    <a:lnTo>
                      <a:pt x="0" y="222"/>
                    </a:lnTo>
                    <a:lnTo>
                      <a:pt x="2" y="190"/>
                    </a:lnTo>
                    <a:lnTo>
                      <a:pt x="6" y="161"/>
                    </a:lnTo>
                    <a:lnTo>
                      <a:pt x="9" y="136"/>
                    </a:lnTo>
                    <a:lnTo>
                      <a:pt x="15" y="111"/>
                    </a:lnTo>
                    <a:lnTo>
                      <a:pt x="20" y="91"/>
                    </a:lnTo>
                    <a:lnTo>
                      <a:pt x="27" y="73"/>
                    </a:lnTo>
                    <a:lnTo>
                      <a:pt x="36" y="57"/>
                    </a:lnTo>
                    <a:lnTo>
                      <a:pt x="56" y="32"/>
                    </a:lnTo>
                    <a:lnTo>
                      <a:pt x="81" y="14"/>
                    </a:lnTo>
                    <a:lnTo>
                      <a:pt x="94" y="9"/>
                    </a:lnTo>
                    <a:lnTo>
                      <a:pt x="110" y="3"/>
                    </a:lnTo>
                    <a:lnTo>
                      <a:pt x="126" y="1"/>
                    </a:lnTo>
                    <a:lnTo>
                      <a:pt x="142" y="0"/>
                    </a:lnTo>
                    <a:lnTo>
                      <a:pt x="158" y="0"/>
                    </a:lnTo>
                    <a:lnTo>
                      <a:pt x="173" y="3"/>
                    </a:lnTo>
                    <a:lnTo>
                      <a:pt x="187" y="7"/>
                    </a:lnTo>
                    <a:lnTo>
                      <a:pt x="198" y="12"/>
                    </a:lnTo>
                    <a:lnTo>
                      <a:pt x="218" y="27"/>
                    </a:lnTo>
                    <a:lnTo>
                      <a:pt x="227" y="36"/>
                    </a:lnTo>
                    <a:lnTo>
                      <a:pt x="234" y="45"/>
                    </a:lnTo>
                    <a:lnTo>
                      <a:pt x="246" y="64"/>
                    </a:lnTo>
                    <a:lnTo>
                      <a:pt x="252" y="75"/>
                    </a:lnTo>
                    <a:lnTo>
                      <a:pt x="255" y="86"/>
                    </a:lnTo>
                    <a:lnTo>
                      <a:pt x="263" y="109"/>
                    </a:lnTo>
                    <a:lnTo>
                      <a:pt x="270" y="138"/>
                    </a:lnTo>
                    <a:lnTo>
                      <a:pt x="277" y="195"/>
                    </a:lnTo>
                    <a:lnTo>
                      <a:pt x="279" y="255"/>
                    </a:lnTo>
                    <a:lnTo>
                      <a:pt x="279" y="287"/>
                    </a:lnTo>
                    <a:lnTo>
                      <a:pt x="277" y="318"/>
                    </a:lnTo>
                    <a:lnTo>
                      <a:pt x="275" y="346"/>
                    </a:lnTo>
                    <a:lnTo>
                      <a:pt x="272" y="372"/>
                    </a:lnTo>
                    <a:lnTo>
                      <a:pt x="266" y="397"/>
                    </a:lnTo>
                    <a:lnTo>
                      <a:pt x="261" y="418"/>
                    </a:lnTo>
                    <a:lnTo>
                      <a:pt x="254" y="436"/>
                    </a:lnTo>
                    <a:lnTo>
                      <a:pt x="246" y="454"/>
                    </a:lnTo>
                    <a:lnTo>
                      <a:pt x="238" y="469"/>
                    </a:lnTo>
                    <a:lnTo>
                      <a:pt x="229" y="481"/>
                    </a:lnTo>
                    <a:lnTo>
                      <a:pt x="218" y="492"/>
                    </a:lnTo>
                    <a:lnTo>
                      <a:pt x="205" y="501"/>
                    </a:lnTo>
                    <a:lnTo>
                      <a:pt x="191" y="508"/>
                    </a:lnTo>
                    <a:lnTo>
                      <a:pt x="176" y="514"/>
                    </a:lnTo>
                    <a:lnTo>
                      <a:pt x="158" y="515"/>
                    </a:lnTo>
                    <a:lnTo>
                      <a:pt x="140" y="517"/>
                    </a:lnTo>
                    <a:lnTo>
                      <a:pt x="121" y="515"/>
                    </a:lnTo>
                    <a:lnTo>
                      <a:pt x="101" y="512"/>
                    </a:lnTo>
                    <a:lnTo>
                      <a:pt x="85" y="506"/>
                    </a:lnTo>
                    <a:lnTo>
                      <a:pt x="70" y="497"/>
                    </a:lnTo>
                    <a:lnTo>
                      <a:pt x="58" y="485"/>
                    </a:lnTo>
                    <a:lnTo>
                      <a:pt x="47" y="472"/>
                    </a:lnTo>
                    <a:lnTo>
                      <a:pt x="36" y="456"/>
                    </a:lnTo>
                    <a:lnTo>
                      <a:pt x="27" y="438"/>
                    </a:lnTo>
                    <a:lnTo>
                      <a:pt x="22" y="422"/>
                    </a:lnTo>
                    <a:lnTo>
                      <a:pt x="16" y="404"/>
                    </a:lnTo>
                    <a:lnTo>
                      <a:pt x="11" y="384"/>
                    </a:lnTo>
                    <a:lnTo>
                      <a:pt x="8" y="363"/>
                    </a:lnTo>
                    <a:lnTo>
                      <a:pt x="2" y="312"/>
                    </a:lnTo>
                    <a:lnTo>
                      <a:pt x="0" y="257"/>
                    </a:lnTo>
                    <a:close/>
                    <a:moveTo>
                      <a:pt x="96" y="257"/>
                    </a:moveTo>
                    <a:lnTo>
                      <a:pt x="96" y="280"/>
                    </a:lnTo>
                    <a:lnTo>
                      <a:pt x="96" y="300"/>
                    </a:lnTo>
                    <a:lnTo>
                      <a:pt x="97" y="319"/>
                    </a:lnTo>
                    <a:lnTo>
                      <a:pt x="99" y="337"/>
                    </a:lnTo>
                    <a:lnTo>
                      <a:pt x="99" y="352"/>
                    </a:lnTo>
                    <a:lnTo>
                      <a:pt x="101" y="366"/>
                    </a:lnTo>
                    <a:lnTo>
                      <a:pt x="105" y="377"/>
                    </a:lnTo>
                    <a:lnTo>
                      <a:pt x="106" y="386"/>
                    </a:lnTo>
                    <a:lnTo>
                      <a:pt x="112" y="402"/>
                    </a:lnTo>
                    <a:lnTo>
                      <a:pt x="121" y="413"/>
                    </a:lnTo>
                    <a:lnTo>
                      <a:pt x="128" y="420"/>
                    </a:lnTo>
                    <a:lnTo>
                      <a:pt x="139" y="422"/>
                    </a:lnTo>
                    <a:lnTo>
                      <a:pt x="146" y="420"/>
                    </a:lnTo>
                    <a:lnTo>
                      <a:pt x="153" y="418"/>
                    </a:lnTo>
                    <a:lnTo>
                      <a:pt x="164" y="408"/>
                    </a:lnTo>
                    <a:lnTo>
                      <a:pt x="169" y="399"/>
                    </a:lnTo>
                    <a:lnTo>
                      <a:pt x="173" y="388"/>
                    </a:lnTo>
                    <a:lnTo>
                      <a:pt x="176" y="375"/>
                    </a:lnTo>
                    <a:lnTo>
                      <a:pt x="180" y="361"/>
                    </a:lnTo>
                    <a:lnTo>
                      <a:pt x="182" y="343"/>
                    </a:lnTo>
                    <a:lnTo>
                      <a:pt x="184" y="319"/>
                    </a:lnTo>
                    <a:lnTo>
                      <a:pt x="185" y="293"/>
                    </a:lnTo>
                    <a:lnTo>
                      <a:pt x="185" y="260"/>
                    </a:lnTo>
                    <a:lnTo>
                      <a:pt x="185" y="237"/>
                    </a:lnTo>
                    <a:lnTo>
                      <a:pt x="185" y="215"/>
                    </a:lnTo>
                    <a:lnTo>
                      <a:pt x="184" y="194"/>
                    </a:lnTo>
                    <a:lnTo>
                      <a:pt x="182" y="178"/>
                    </a:lnTo>
                    <a:lnTo>
                      <a:pt x="180" y="161"/>
                    </a:lnTo>
                    <a:lnTo>
                      <a:pt x="178" y="147"/>
                    </a:lnTo>
                    <a:lnTo>
                      <a:pt x="176" y="134"/>
                    </a:lnTo>
                    <a:lnTo>
                      <a:pt x="173" y="125"/>
                    </a:lnTo>
                    <a:lnTo>
                      <a:pt x="167" y="111"/>
                    </a:lnTo>
                    <a:lnTo>
                      <a:pt x="158" y="100"/>
                    </a:lnTo>
                    <a:lnTo>
                      <a:pt x="149" y="93"/>
                    </a:lnTo>
                    <a:lnTo>
                      <a:pt x="139" y="91"/>
                    </a:lnTo>
                    <a:lnTo>
                      <a:pt x="128" y="93"/>
                    </a:lnTo>
                    <a:lnTo>
                      <a:pt x="119" y="100"/>
                    </a:lnTo>
                    <a:lnTo>
                      <a:pt x="112" y="111"/>
                    </a:lnTo>
                    <a:lnTo>
                      <a:pt x="105" y="127"/>
                    </a:lnTo>
                    <a:lnTo>
                      <a:pt x="103" y="136"/>
                    </a:lnTo>
                    <a:lnTo>
                      <a:pt x="101" y="149"/>
                    </a:lnTo>
                    <a:lnTo>
                      <a:pt x="99" y="161"/>
                    </a:lnTo>
                    <a:lnTo>
                      <a:pt x="97" y="178"/>
                    </a:lnTo>
                    <a:lnTo>
                      <a:pt x="97" y="194"/>
                    </a:lnTo>
                    <a:lnTo>
                      <a:pt x="96" y="213"/>
                    </a:lnTo>
                    <a:lnTo>
                      <a:pt x="96" y="233"/>
                    </a:lnTo>
                    <a:lnTo>
                      <a:pt x="96" y="257"/>
                    </a:lnTo>
                    <a:close/>
                  </a:path>
                </a:pathLst>
              </a:custGeom>
              <a:solidFill>
                <a:srgbClr val="666699"/>
              </a:solidFill>
              <a:ln w="7938">
                <a:solidFill>
                  <a:srgbClr val="000000"/>
                </a:solidFill>
                <a:round/>
                <a:headEnd/>
                <a:tailEnd/>
              </a:ln>
            </p:spPr>
            <p:txBody>
              <a:bodyPr/>
              <a:lstStyle/>
              <a:p>
                <a:endParaRPr lang="es-ES"/>
              </a:p>
            </p:txBody>
          </p:sp>
        </p:grpSp>
        <p:grpSp>
          <p:nvGrpSpPr>
            <p:cNvPr id="67" name="Group 82"/>
            <p:cNvGrpSpPr>
              <a:grpSpLocks/>
            </p:cNvGrpSpPr>
            <p:nvPr/>
          </p:nvGrpSpPr>
          <p:grpSpPr bwMode="auto">
            <a:xfrm>
              <a:off x="291" y="2324"/>
              <a:ext cx="603" cy="259"/>
              <a:chOff x="291" y="2324"/>
              <a:chExt cx="603" cy="259"/>
            </a:xfrm>
          </p:grpSpPr>
          <p:sp>
            <p:nvSpPr>
              <p:cNvPr id="73" name="Freeform 78"/>
              <p:cNvSpPr>
                <a:spLocks/>
              </p:cNvSpPr>
              <p:nvPr/>
            </p:nvSpPr>
            <p:spPr bwMode="auto">
              <a:xfrm>
                <a:off x="291" y="2324"/>
                <a:ext cx="97" cy="254"/>
              </a:xfrm>
              <a:custGeom>
                <a:avLst/>
                <a:gdLst>
                  <a:gd name="T0" fmla="*/ 1 w 194"/>
                  <a:gd name="T1" fmla="*/ 0 h 508"/>
                  <a:gd name="T2" fmla="*/ 1 w 194"/>
                  <a:gd name="T3" fmla="*/ 1 h 508"/>
                  <a:gd name="T4" fmla="*/ 1 w 194"/>
                  <a:gd name="T5" fmla="*/ 1 h 508"/>
                  <a:gd name="T6" fmla="*/ 1 w 194"/>
                  <a:gd name="T7" fmla="*/ 1 h 508"/>
                  <a:gd name="T8" fmla="*/ 1 w 194"/>
                  <a:gd name="T9" fmla="*/ 1 h 508"/>
                  <a:gd name="T10" fmla="*/ 1 w 194"/>
                  <a:gd name="T11" fmla="*/ 1 h 508"/>
                  <a:gd name="T12" fmla="*/ 1 w 194"/>
                  <a:gd name="T13" fmla="*/ 1 h 508"/>
                  <a:gd name="T14" fmla="*/ 1 w 194"/>
                  <a:gd name="T15" fmla="*/ 1 h 508"/>
                  <a:gd name="T16" fmla="*/ 1 w 194"/>
                  <a:gd name="T17" fmla="*/ 1 h 508"/>
                  <a:gd name="T18" fmla="*/ 1 w 194"/>
                  <a:gd name="T19" fmla="*/ 1 h 508"/>
                  <a:gd name="T20" fmla="*/ 0 w 194"/>
                  <a:gd name="T21" fmla="*/ 1 h 508"/>
                  <a:gd name="T22" fmla="*/ 0 w 194"/>
                  <a:gd name="T23" fmla="*/ 1 h 508"/>
                  <a:gd name="T24" fmla="*/ 1 w 194"/>
                  <a:gd name="T25" fmla="*/ 1 h 508"/>
                  <a:gd name="T26" fmla="*/ 1 w 194"/>
                  <a:gd name="T27" fmla="*/ 1 h 508"/>
                  <a:gd name="T28" fmla="*/ 1 w 194"/>
                  <a:gd name="T29" fmla="*/ 1 h 508"/>
                  <a:gd name="T30" fmla="*/ 1 w 194"/>
                  <a:gd name="T31" fmla="*/ 1 h 508"/>
                  <a:gd name="T32" fmla="*/ 1 w 194"/>
                  <a:gd name="T33" fmla="*/ 1 h 508"/>
                  <a:gd name="T34" fmla="*/ 1 w 194"/>
                  <a:gd name="T35" fmla="*/ 1 h 508"/>
                  <a:gd name="T36" fmla="*/ 1 w 194"/>
                  <a:gd name="T37" fmla="*/ 0 h 508"/>
                  <a:gd name="T38" fmla="*/ 1 w 194"/>
                  <a:gd name="T39" fmla="*/ 0 h 508"/>
                  <a:gd name="T40" fmla="*/ 1 w 194"/>
                  <a:gd name="T41" fmla="*/ 0 h 5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4"/>
                  <a:gd name="T64" fmla="*/ 0 h 508"/>
                  <a:gd name="T65" fmla="*/ 194 w 194"/>
                  <a:gd name="T66" fmla="*/ 508 h 5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4" h="508">
                    <a:moveTo>
                      <a:pt x="194" y="0"/>
                    </a:moveTo>
                    <a:lnTo>
                      <a:pt x="194" y="255"/>
                    </a:lnTo>
                    <a:lnTo>
                      <a:pt x="194" y="508"/>
                    </a:lnTo>
                    <a:lnTo>
                      <a:pt x="148" y="508"/>
                    </a:lnTo>
                    <a:lnTo>
                      <a:pt x="99" y="508"/>
                    </a:lnTo>
                    <a:lnTo>
                      <a:pt x="99" y="341"/>
                    </a:lnTo>
                    <a:lnTo>
                      <a:pt x="99" y="176"/>
                    </a:lnTo>
                    <a:lnTo>
                      <a:pt x="78" y="199"/>
                    </a:lnTo>
                    <a:lnTo>
                      <a:pt x="54" y="217"/>
                    </a:lnTo>
                    <a:lnTo>
                      <a:pt x="31" y="233"/>
                    </a:lnTo>
                    <a:lnTo>
                      <a:pt x="0" y="248"/>
                    </a:lnTo>
                    <a:lnTo>
                      <a:pt x="0" y="135"/>
                    </a:lnTo>
                    <a:lnTo>
                      <a:pt x="24" y="122"/>
                    </a:lnTo>
                    <a:lnTo>
                      <a:pt x="44" y="109"/>
                    </a:lnTo>
                    <a:lnTo>
                      <a:pt x="61" y="95"/>
                    </a:lnTo>
                    <a:lnTo>
                      <a:pt x="76" y="79"/>
                    </a:lnTo>
                    <a:lnTo>
                      <a:pt x="88" y="61"/>
                    </a:lnTo>
                    <a:lnTo>
                      <a:pt x="99" y="43"/>
                    </a:lnTo>
                    <a:lnTo>
                      <a:pt x="117" y="0"/>
                    </a:lnTo>
                    <a:lnTo>
                      <a:pt x="157" y="0"/>
                    </a:lnTo>
                    <a:lnTo>
                      <a:pt x="194" y="0"/>
                    </a:lnTo>
                    <a:close/>
                  </a:path>
                </a:pathLst>
              </a:custGeom>
              <a:solidFill>
                <a:srgbClr val="666699"/>
              </a:solidFill>
              <a:ln w="7938">
                <a:solidFill>
                  <a:srgbClr val="000000"/>
                </a:solidFill>
                <a:round/>
                <a:headEnd/>
                <a:tailEnd/>
              </a:ln>
            </p:spPr>
            <p:txBody>
              <a:bodyPr/>
              <a:lstStyle/>
              <a:p>
                <a:endParaRPr lang="es-ES"/>
              </a:p>
            </p:txBody>
          </p:sp>
          <p:sp>
            <p:nvSpPr>
              <p:cNvPr id="74" name="Freeform 79"/>
              <p:cNvSpPr>
                <a:spLocks noEditPoints="1"/>
              </p:cNvSpPr>
              <p:nvPr/>
            </p:nvSpPr>
            <p:spPr bwMode="auto">
              <a:xfrm>
                <a:off x="438" y="2324"/>
                <a:ext cx="139" cy="259"/>
              </a:xfrm>
              <a:custGeom>
                <a:avLst/>
                <a:gdLst>
                  <a:gd name="T0" fmla="*/ 0 w 279"/>
                  <a:gd name="T1" fmla="*/ 1 h 517"/>
                  <a:gd name="T2" fmla="*/ 0 w 279"/>
                  <a:gd name="T3" fmla="*/ 1 h 517"/>
                  <a:gd name="T4" fmla="*/ 0 w 279"/>
                  <a:gd name="T5" fmla="*/ 1 h 517"/>
                  <a:gd name="T6" fmla="*/ 0 w 279"/>
                  <a:gd name="T7" fmla="*/ 1 h 517"/>
                  <a:gd name="T8" fmla="*/ 0 w 279"/>
                  <a:gd name="T9" fmla="*/ 1 h 517"/>
                  <a:gd name="T10" fmla="*/ 0 w 279"/>
                  <a:gd name="T11" fmla="*/ 1 h 517"/>
                  <a:gd name="T12" fmla="*/ 0 w 279"/>
                  <a:gd name="T13" fmla="*/ 1 h 517"/>
                  <a:gd name="T14" fmla="*/ 0 w 279"/>
                  <a:gd name="T15" fmla="*/ 1 h 517"/>
                  <a:gd name="T16" fmla="*/ 0 w 279"/>
                  <a:gd name="T17" fmla="*/ 1 h 517"/>
                  <a:gd name="T18" fmla="*/ 0 w 279"/>
                  <a:gd name="T19" fmla="*/ 1 h 517"/>
                  <a:gd name="T20" fmla="*/ 0 w 279"/>
                  <a:gd name="T21" fmla="*/ 1 h 517"/>
                  <a:gd name="T22" fmla="*/ 0 w 279"/>
                  <a:gd name="T23" fmla="*/ 1 h 517"/>
                  <a:gd name="T24" fmla="*/ 0 w 279"/>
                  <a:gd name="T25" fmla="*/ 1 h 517"/>
                  <a:gd name="T26" fmla="*/ 0 w 279"/>
                  <a:gd name="T27" fmla="*/ 1 h 517"/>
                  <a:gd name="T28" fmla="*/ 0 w 279"/>
                  <a:gd name="T29" fmla="*/ 1 h 517"/>
                  <a:gd name="T30" fmla="*/ 0 w 279"/>
                  <a:gd name="T31" fmla="*/ 1 h 517"/>
                  <a:gd name="T32" fmla="*/ 0 w 279"/>
                  <a:gd name="T33" fmla="*/ 1 h 517"/>
                  <a:gd name="T34" fmla="*/ 0 w 279"/>
                  <a:gd name="T35" fmla="*/ 1 h 517"/>
                  <a:gd name="T36" fmla="*/ 0 w 279"/>
                  <a:gd name="T37" fmla="*/ 1 h 517"/>
                  <a:gd name="T38" fmla="*/ 0 w 279"/>
                  <a:gd name="T39" fmla="*/ 1 h 517"/>
                  <a:gd name="T40" fmla="*/ 0 w 279"/>
                  <a:gd name="T41" fmla="*/ 0 h 517"/>
                  <a:gd name="T42" fmla="*/ 0 w 279"/>
                  <a:gd name="T43" fmla="*/ 1 h 517"/>
                  <a:gd name="T44" fmla="*/ 0 w 279"/>
                  <a:gd name="T45" fmla="*/ 1 h 517"/>
                  <a:gd name="T46" fmla="*/ 0 w 279"/>
                  <a:gd name="T47" fmla="*/ 1 h 517"/>
                  <a:gd name="T48" fmla="*/ 0 w 279"/>
                  <a:gd name="T49" fmla="*/ 1 h 517"/>
                  <a:gd name="T50" fmla="*/ 0 w 279"/>
                  <a:gd name="T51" fmla="*/ 1 h 517"/>
                  <a:gd name="T52" fmla="*/ 0 w 279"/>
                  <a:gd name="T53" fmla="*/ 1 h 517"/>
                  <a:gd name="T54" fmla="*/ 0 w 279"/>
                  <a:gd name="T55" fmla="*/ 1 h 517"/>
                  <a:gd name="T56" fmla="*/ 0 w 279"/>
                  <a:gd name="T57" fmla="*/ 1 h 517"/>
                  <a:gd name="T58" fmla="*/ 0 w 279"/>
                  <a:gd name="T59" fmla="*/ 1 h 517"/>
                  <a:gd name="T60" fmla="*/ 0 w 279"/>
                  <a:gd name="T61" fmla="*/ 1 h 517"/>
                  <a:gd name="T62" fmla="*/ 0 w 279"/>
                  <a:gd name="T63" fmla="*/ 1 h 517"/>
                  <a:gd name="T64" fmla="*/ 0 w 279"/>
                  <a:gd name="T65" fmla="*/ 1 h 517"/>
                  <a:gd name="T66" fmla="*/ 0 w 279"/>
                  <a:gd name="T67" fmla="*/ 1 h 517"/>
                  <a:gd name="T68" fmla="*/ 0 w 279"/>
                  <a:gd name="T69" fmla="*/ 1 h 517"/>
                  <a:gd name="T70" fmla="*/ 0 w 279"/>
                  <a:gd name="T71" fmla="*/ 1 h 517"/>
                  <a:gd name="T72" fmla="*/ 0 w 279"/>
                  <a:gd name="T73" fmla="*/ 1 h 517"/>
                  <a:gd name="T74" fmla="*/ 0 w 279"/>
                  <a:gd name="T75" fmla="*/ 1 h 517"/>
                  <a:gd name="T76" fmla="*/ 0 w 279"/>
                  <a:gd name="T77" fmla="*/ 1 h 517"/>
                  <a:gd name="T78" fmla="*/ 0 w 279"/>
                  <a:gd name="T79" fmla="*/ 1 h 517"/>
                  <a:gd name="T80" fmla="*/ 0 w 279"/>
                  <a:gd name="T81" fmla="*/ 1 h 517"/>
                  <a:gd name="T82" fmla="*/ 0 w 279"/>
                  <a:gd name="T83" fmla="*/ 1 h 517"/>
                  <a:gd name="T84" fmla="*/ 0 w 279"/>
                  <a:gd name="T85" fmla="*/ 1 h 517"/>
                  <a:gd name="T86" fmla="*/ 0 w 279"/>
                  <a:gd name="T87" fmla="*/ 1 h 517"/>
                  <a:gd name="T88" fmla="*/ 0 w 279"/>
                  <a:gd name="T89" fmla="*/ 1 h 517"/>
                  <a:gd name="T90" fmla="*/ 0 w 279"/>
                  <a:gd name="T91" fmla="*/ 1 h 517"/>
                  <a:gd name="T92" fmla="*/ 0 w 279"/>
                  <a:gd name="T93" fmla="*/ 1 h 517"/>
                  <a:gd name="T94" fmla="*/ 0 w 279"/>
                  <a:gd name="T95" fmla="*/ 1 h 517"/>
                  <a:gd name="T96" fmla="*/ 0 w 279"/>
                  <a:gd name="T97" fmla="*/ 1 h 517"/>
                  <a:gd name="T98" fmla="*/ 0 w 279"/>
                  <a:gd name="T99" fmla="*/ 1 h 517"/>
                  <a:gd name="T100" fmla="*/ 0 w 279"/>
                  <a:gd name="T101" fmla="*/ 1 h 517"/>
                  <a:gd name="T102" fmla="*/ 0 w 279"/>
                  <a:gd name="T103" fmla="*/ 1 h 517"/>
                  <a:gd name="T104" fmla="*/ 0 w 279"/>
                  <a:gd name="T105" fmla="*/ 1 h 517"/>
                  <a:gd name="T106" fmla="*/ 0 w 279"/>
                  <a:gd name="T107" fmla="*/ 1 h 517"/>
                  <a:gd name="T108" fmla="*/ 0 w 279"/>
                  <a:gd name="T109" fmla="*/ 1 h 517"/>
                  <a:gd name="T110" fmla="*/ 0 w 279"/>
                  <a:gd name="T111" fmla="*/ 1 h 517"/>
                  <a:gd name="T112" fmla="*/ 0 w 279"/>
                  <a:gd name="T113" fmla="*/ 1 h 5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9"/>
                  <a:gd name="T172" fmla="*/ 0 h 517"/>
                  <a:gd name="T173" fmla="*/ 279 w 279"/>
                  <a:gd name="T174" fmla="*/ 517 h 5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9" h="517">
                    <a:moveTo>
                      <a:pt x="7" y="397"/>
                    </a:moveTo>
                    <a:lnTo>
                      <a:pt x="54" y="388"/>
                    </a:lnTo>
                    <a:lnTo>
                      <a:pt x="101" y="379"/>
                    </a:lnTo>
                    <a:lnTo>
                      <a:pt x="102" y="393"/>
                    </a:lnTo>
                    <a:lnTo>
                      <a:pt x="106" y="404"/>
                    </a:lnTo>
                    <a:lnTo>
                      <a:pt x="110" y="413"/>
                    </a:lnTo>
                    <a:lnTo>
                      <a:pt x="113" y="420"/>
                    </a:lnTo>
                    <a:lnTo>
                      <a:pt x="122" y="429"/>
                    </a:lnTo>
                    <a:lnTo>
                      <a:pt x="135" y="431"/>
                    </a:lnTo>
                    <a:lnTo>
                      <a:pt x="146" y="429"/>
                    </a:lnTo>
                    <a:lnTo>
                      <a:pt x="155" y="424"/>
                    </a:lnTo>
                    <a:lnTo>
                      <a:pt x="164" y="413"/>
                    </a:lnTo>
                    <a:lnTo>
                      <a:pt x="169" y="399"/>
                    </a:lnTo>
                    <a:lnTo>
                      <a:pt x="174" y="383"/>
                    </a:lnTo>
                    <a:lnTo>
                      <a:pt x="178" y="359"/>
                    </a:lnTo>
                    <a:lnTo>
                      <a:pt x="182" y="331"/>
                    </a:lnTo>
                    <a:lnTo>
                      <a:pt x="183" y="313"/>
                    </a:lnTo>
                    <a:lnTo>
                      <a:pt x="183" y="293"/>
                    </a:lnTo>
                    <a:lnTo>
                      <a:pt x="167" y="314"/>
                    </a:lnTo>
                    <a:lnTo>
                      <a:pt x="149" y="331"/>
                    </a:lnTo>
                    <a:lnTo>
                      <a:pt x="129" y="339"/>
                    </a:lnTo>
                    <a:lnTo>
                      <a:pt x="108" y="341"/>
                    </a:lnTo>
                    <a:lnTo>
                      <a:pt x="86" y="339"/>
                    </a:lnTo>
                    <a:lnTo>
                      <a:pt x="67" y="331"/>
                    </a:lnTo>
                    <a:lnTo>
                      <a:pt x="47" y="316"/>
                    </a:lnTo>
                    <a:lnTo>
                      <a:pt x="31" y="295"/>
                    </a:lnTo>
                    <a:lnTo>
                      <a:pt x="18" y="269"/>
                    </a:lnTo>
                    <a:lnTo>
                      <a:pt x="7" y="241"/>
                    </a:lnTo>
                    <a:lnTo>
                      <a:pt x="2" y="208"/>
                    </a:lnTo>
                    <a:lnTo>
                      <a:pt x="0" y="174"/>
                    </a:lnTo>
                    <a:lnTo>
                      <a:pt x="2" y="149"/>
                    </a:lnTo>
                    <a:lnTo>
                      <a:pt x="4" y="126"/>
                    </a:lnTo>
                    <a:lnTo>
                      <a:pt x="9" y="104"/>
                    </a:lnTo>
                    <a:lnTo>
                      <a:pt x="16" y="83"/>
                    </a:lnTo>
                    <a:lnTo>
                      <a:pt x="23" y="63"/>
                    </a:lnTo>
                    <a:lnTo>
                      <a:pt x="34" y="47"/>
                    </a:lnTo>
                    <a:lnTo>
                      <a:pt x="47" y="32"/>
                    </a:lnTo>
                    <a:lnTo>
                      <a:pt x="59" y="21"/>
                    </a:lnTo>
                    <a:lnTo>
                      <a:pt x="74" y="12"/>
                    </a:lnTo>
                    <a:lnTo>
                      <a:pt x="90" y="5"/>
                    </a:lnTo>
                    <a:lnTo>
                      <a:pt x="110" y="2"/>
                    </a:lnTo>
                    <a:lnTo>
                      <a:pt x="129" y="0"/>
                    </a:lnTo>
                    <a:lnTo>
                      <a:pt x="155" y="2"/>
                    </a:lnTo>
                    <a:lnTo>
                      <a:pt x="176" y="7"/>
                    </a:lnTo>
                    <a:lnTo>
                      <a:pt x="194" y="14"/>
                    </a:lnTo>
                    <a:lnTo>
                      <a:pt x="212" y="25"/>
                    </a:lnTo>
                    <a:lnTo>
                      <a:pt x="226" y="39"/>
                    </a:lnTo>
                    <a:lnTo>
                      <a:pt x="239" y="59"/>
                    </a:lnTo>
                    <a:lnTo>
                      <a:pt x="250" y="81"/>
                    </a:lnTo>
                    <a:lnTo>
                      <a:pt x="261" y="108"/>
                    </a:lnTo>
                    <a:lnTo>
                      <a:pt x="270" y="138"/>
                    </a:lnTo>
                    <a:lnTo>
                      <a:pt x="275" y="172"/>
                    </a:lnTo>
                    <a:lnTo>
                      <a:pt x="277" y="212"/>
                    </a:lnTo>
                    <a:lnTo>
                      <a:pt x="279" y="255"/>
                    </a:lnTo>
                    <a:lnTo>
                      <a:pt x="279" y="287"/>
                    </a:lnTo>
                    <a:lnTo>
                      <a:pt x="277" y="320"/>
                    </a:lnTo>
                    <a:lnTo>
                      <a:pt x="273" y="347"/>
                    </a:lnTo>
                    <a:lnTo>
                      <a:pt x="270" y="374"/>
                    </a:lnTo>
                    <a:lnTo>
                      <a:pt x="264" y="397"/>
                    </a:lnTo>
                    <a:lnTo>
                      <a:pt x="257" y="419"/>
                    </a:lnTo>
                    <a:lnTo>
                      <a:pt x="250" y="437"/>
                    </a:lnTo>
                    <a:lnTo>
                      <a:pt x="241" y="454"/>
                    </a:lnTo>
                    <a:lnTo>
                      <a:pt x="232" y="469"/>
                    </a:lnTo>
                    <a:lnTo>
                      <a:pt x="219" y="481"/>
                    </a:lnTo>
                    <a:lnTo>
                      <a:pt x="208" y="492"/>
                    </a:lnTo>
                    <a:lnTo>
                      <a:pt x="196" y="501"/>
                    </a:lnTo>
                    <a:lnTo>
                      <a:pt x="182" y="508"/>
                    </a:lnTo>
                    <a:lnTo>
                      <a:pt x="165" y="514"/>
                    </a:lnTo>
                    <a:lnTo>
                      <a:pt x="151" y="516"/>
                    </a:lnTo>
                    <a:lnTo>
                      <a:pt x="133" y="517"/>
                    </a:lnTo>
                    <a:lnTo>
                      <a:pt x="113" y="516"/>
                    </a:lnTo>
                    <a:lnTo>
                      <a:pt x="97" y="514"/>
                    </a:lnTo>
                    <a:lnTo>
                      <a:pt x="83" y="508"/>
                    </a:lnTo>
                    <a:lnTo>
                      <a:pt x="70" y="503"/>
                    </a:lnTo>
                    <a:lnTo>
                      <a:pt x="49" y="487"/>
                    </a:lnTo>
                    <a:lnTo>
                      <a:pt x="40" y="476"/>
                    </a:lnTo>
                    <a:lnTo>
                      <a:pt x="31" y="463"/>
                    </a:lnTo>
                    <a:lnTo>
                      <a:pt x="23" y="449"/>
                    </a:lnTo>
                    <a:lnTo>
                      <a:pt x="16" y="433"/>
                    </a:lnTo>
                    <a:lnTo>
                      <a:pt x="7" y="397"/>
                    </a:lnTo>
                    <a:close/>
                    <a:moveTo>
                      <a:pt x="180" y="172"/>
                    </a:moveTo>
                    <a:lnTo>
                      <a:pt x="180" y="154"/>
                    </a:lnTo>
                    <a:lnTo>
                      <a:pt x="176" y="136"/>
                    </a:lnTo>
                    <a:lnTo>
                      <a:pt x="173" y="122"/>
                    </a:lnTo>
                    <a:lnTo>
                      <a:pt x="167" y="109"/>
                    </a:lnTo>
                    <a:lnTo>
                      <a:pt x="160" y="99"/>
                    </a:lnTo>
                    <a:lnTo>
                      <a:pt x="151" y="92"/>
                    </a:lnTo>
                    <a:lnTo>
                      <a:pt x="142" y="88"/>
                    </a:lnTo>
                    <a:lnTo>
                      <a:pt x="133" y="86"/>
                    </a:lnTo>
                    <a:lnTo>
                      <a:pt x="124" y="88"/>
                    </a:lnTo>
                    <a:lnTo>
                      <a:pt x="115" y="92"/>
                    </a:lnTo>
                    <a:lnTo>
                      <a:pt x="108" y="99"/>
                    </a:lnTo>
                    <a:lnTo>
                      <a:pt x="101" y="108"/>
                    </a:lnTo>
                    <a:lnTo>
                      <a:pt x="95" y="120"/>
                    </a:lnTo>
                    <a:lnTo>
                      <a:pt x="93" y="135"/>
                    </a:lnTo>
                    <a:lnTo>
                      <a:pt x="90" y="151"/>
                    </a:lnTo>
                    <a:lnTo>
                      <a:pt x="90" y="171"/>
                    </a:lnTo>
                    <a:lnTo>
                      <a:pt x="90" y="190"/>
                    </a:lnTo>
                    <a:lnTo>
                      <a:pt x="93" y="207"/>
                    </a:lnTo>
                    <a:lnTo>
                      <a:pt x="97" y="221"/>
                    </a:lnTo>
                    <a:lnTo>
                      <a:pt x="102" y="233"/>
                    </a:lnTo>
                    <a:lnTo>
                      <a:pt x="108" y="242"/>
                    </a:lnTo>
                    <a:lnTo>
                      <a:pt x="117" y="251"/>
                    </a:lnTo>
                    <a:lnTo>
                      <a:pt x="124" y="255"/>
                    </a:lnTo>
                    <a:lnTo>
                      <a:pt x="135" y="257"/>
                    </a:lnTo>
                    <a:lnTo>
                      <a:pt x="144" y="255"/>
                    </a:lnTo>
                    <a:lnTo>
                      <a:pt x="153" y="251"/>
                    </a:lnTo>
                    <a:lnTo>
                      <a:pt x="160" y="244"/>
                    </a:lnTo>
                    <a:lnTo>
                      <a:pt x="167" y="235"/>
                    </a:lnTo>
                    <a:lnTo>
                      <a:pt x="173" y="223"/>
                    </a:lnTo>
                    <a:lnTo>
                      <a:pt x="176" y="208"/>
                    </a:lnTo>
                    <a:lnTo>
                      <a:pt x="180" y="192"/>
                    </a:lnTo>
                    <a:lnTo>
                      <a:pt x="180" y="172"/>
                    </a:lnTo>
                    <a:close/>
                  </a:path>
                </a:pathLst>
              </a:custGeom>
              <a:solidFill>
                <a:srgbClr val="666699"/>
              </a:solidFill>
              <a:ln w="7938">
                <a:solidFill>
                  <a:srgbClr val="000000"/>
                </a:solidFill>
                <a:round/>
                <a:headEnd/>
                <a:tailEnd/>
              </a:ln>
            </p:spPr>
            <p:txBody>
              <a:bodyPr/>
              <a:lstStyle/>
              <a:p>
                <a:endParaRPr lang="es-ES"/>
              </a:p>
            </p:txBody>
          </p:sp>
          <p:sp>
            <p:nvSpPr>
              <p:cNvPr id="75" name="Freeform 80"/>
              <p:cNvSpPr>
                <a:spLocks noEditPoints="1"/>
              </p:cNvSpPr>
              <p:nvPr/>
            </p:nvSpPr>
            <p:spPr bwMode="auto">
              <a:xfrm>
                <a:off x="593" y="2324"/>
                <a:ext cx="148" cy="254"/>
              </a:xfrm>
              <a:custGeom>
                <a:avLst/>
                <a:gdLst>
                  <a:gd name="T0" fmla="*/ 0 w 297"/>
                  <a:gd name="T1" fmla="*/ 1 h 508"/>
                  <a:gd name="T2" fmla="*/ 0 w 297"/>
                  <a:gd name="T3" fmla="*/ 1 h 508"/>
                  <a:gd name="T4" fmla="*/ 0 w 297"/>
                  <a:gd name="T5" fmla="*/ 1 h 508"/>
                  <a:gd name="T6" fmla="*/ 0 w 297"/>
                  <a:gd name="T7" fmla="*/ 1 h 508"/>
                  <a:gd name="T8" fmla="*/ 0 w 297"/>
                  <a:gd name="T9" fmla="*/ 1 h 508"/>
                  <a:gd name="T10" fmla="*/ 0 w 297"/>
                  <a:gd name="T11" fmla="*/ 0 h 508"/>
                  <a:gd name="T12" fmla="*/ 0 w 297"/>
                  <a:gd name="T13" fmla="*/ 0 h 508"/>
                  <a:gd name="T14" fmla="*/ 0 w 297"/>
                  <a:gd name="T15" fmla="*/ 1 h 508"/>
                  <a:gd name="T16" fmla="*/ 0 w 297"/>
                  <a:gd name="T17" fmla="*/ 1 h 508"/>
                  <a:gd name="T18" fmla="*/ 0 w 297"/>
                  <a:gd name="T19" fmla="*/ 1 h 508"/>
                  <a:gd name="T20" fmla="*/ 0 w 297"/>
                  <a:gd name="T21" fmla="*/ 1 h 508"/>
                  <a:gd name="T22" fmla="*/ 0 w 297"/>
                  <a:gd name="T23" fmla="*/ 1 h 508"/>
                  <a:gd name="T24" fmla="*/ 0 w 297"/>
                  <a:gd name="T25" fmla="*/ 1 h 508"/>
                  <a:gd name="T26" fmla="*/ 0 w 297"/>
                  <a:gd name="T27" fmla="*/ 1 h 508"/>
                  <a:gd name="T28" fmla="*/ 0 w 297"/>
                  <a:gd name="T29" fmla="*/ 1 h 508"/>
                  <a:gd name="T30" fmla="*/ 0 w 297"/>
                  <a:gd name="T31" fmla="*/ 1 h 508"/>
                  <a:gd name="T32" fmla="*/ 0 w 297"/>
                  <a:gd name="T33" fmla="*/ 1 h 508"/>
                  <a:gd name="T34" fmla="*/ 0 w 297"/>
                  <a:gd name="T35" fmla="*/ 1 h 508"/>
                  <a:gd name="T36" fmla="*/ 0 w 297"/>
                  <a:gd name="T37" fmla="*/ 1 h 508"/>
                  <a:gd name="T38" fmla="*/ 0 w 297"/>
                  <a:gd name="T39" fmla="*/ 1 h 508"/>
                  <a:gd name="T40" fmla="*/ 0 w 297"/>
                  <a:gd name="T41" fmla="*/ 1 h 508"/>
                  <a:gd name="T42" fmla="*/ 0 w 297"/>
                  <a:gd name="T43" fmla="*/ 1 h 5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7"/>
                  <a:gd name="T67" fmla="*/ 0 h 508"/>
                  <a:gd name="T68" fmla="*/ 297 w 297"/>
                  <a:gd name="T69" fmla="*/ 508 h 5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7" h="508">
                    <a:moveTo>
                      <a:pt x="173" y="415"/>
                    </a:moveTo>
                    <a:lnTo>
                      <a:pt x="0" y="415"/>
                    </a:lnTo>
                    <a:lnTo>
                      <a:pt x="0" y="357"/>
                    </a:lnTo>
                    <a:lnTo>
                      <a:pt x="0" y="300"/>
                    </a:lnTo>
                    <a:lnTo>
                      <a:pt x="86" y="151"/>
                    </a:lnTo>
                    <a:lnTo>
                      <a:pt x="173" y="0"/>
                    </a:lnTo>
                    <a:lnTo>
                      <a:pt x="253" y="0"/>
                    </a:lnTo>
                    <a:lnTo>
                      <a:pt x="253" y="307"/>
                    </a:lnTo>
                    <a:lnTo>
                      <a:pt x="297" y="307"/>
                    </a:lnTo>
                    <a:lnTo>
                      <a:pt x="297" y="415"/>
                    </a:lnTo>
                    <a:lnTo>
                      <a:pt x="253" y="415"/>
                    </a:lnTo>
                    <a:lnTo>
                      <a:pt x="253" y="462"/>
                    </a:lnTo>
                    <a:lnTo>
                      <a:pt x="253" y="508"/>
                    </a:lnTo>
                    <a:lnTo>
                      <a:pt x="173" y="508"/>
                    </a:lnTo>
                    <a:lnTo>
                      <a:pt x="173" y="462"/>
                    </a:lnTo>
                    <a:lnTo>
                      <a:pt x="173" y="415"/>
                    </a:lnTo>
                    <a:close/>
                    <a:moveTo>
                      <a:pt x="173" y="307"/>
                    </a:moveTo>
                    <a:lnTo>
                      <a:pt x="173" y="151"/>
                    </a:lnTo>
                    <a:lnTo>
                      <a:pt x="81" y="307"/>
                    </a:lnTo>
                    <a:lnTo>
                      <a:pt x="173" y="307"/>
                    </a:lnTo>
                    <a:close/>
                  </a:path>
                </a:pathLst>
              </a:custGeom>
              <a:solidFill>
                <a:srgbClr val="666699"/>
              </a:solidFill>
              <a:ln w="7938">
                <a:solidFill>
                  <a:srgbClr val="000000"/>
                </a:solidFill>
                <a:round/>
                <a:headEnd/>
                <a:tailEnd/>
              </a:ln>
            </p:spPr>
            <p:txBody>
              <a:bodyPr/>
              <a:lstStyle/>
              <a:p>
                <a:endParaRPr lang="es-ES"/>
              </a:p>
            </p:txBody>
          </p:sp>
          <p:sp>
            <p:nvSpPr>
              <p:cNvPr id="76" name="Freeform 81"/>
              <p:cNvSpPr>
                <a:spLocks/>
              </p:cNvSpPr>
              <p:nvPr/>
            </p:nvSpPr>
            <p:spPr bwMode="auto">
              <a:xfrm>
                <a:off x="754" y="2324"/>
                <a:ext cx="140" cy="259"/>
              </a:xfrm>
              <a:custGeom>
                <a:avLst/>
                <a:gdLst>
                  <a:gd name="T0" fmla="*/ 1 w 280"/>
                  <a:gd name="T1" fmla="*/ 1 h 517"/>
                  <a:gd name="T2" fmla="*/ 1 w 280"/>
                  <a:gd name="T3" fmla="*/ 1 h 517"/>
                  <a:gd name="T4" fmla="*/ 1 w 280"/>
                  <a:gd name="T5" fmla="*/ 1 h 517"/>
                  <a:gd name="T6" fmla="*/ 1 w 280"/>
                  <a:gd name="T7" fmla="*/ 1 h 517"/>
                  <a:gd name="T8" fmla="*/ 1 w 280"/>
                  <a:gd name="T9" fmla="*/ 1 h 517"/>
                  <a:gd name="T10" fmla="*/ 1 w 280"/>
                  <a:gd name="T11" fmla="*/ 1 h 517"/>
                  <a:gd name="T12" fmla="*/ 1 w 280"/>
                  <a:gd name="T13" fmla="*/ 1 h 517"/>
                  <a:gd name="T14" fmla="*/ 1 w 280"/>
                  <a:gd name="T15" fmla="*/ 1 h 517"/>
                  <a:gd name="T16" fmla="*/ 1 w 280"/>
                  <a:gd name="T17" fmla="*/ 1 h 517"/>
                  <a:gd name="T18" fmla="*/ 1 w 280"/>
                  <a:gd name="T19" fmla="*/ 1 h 517"/>
                  <a:gd name="T20" fmla="*/ 1 w 280"/>
                  <a:gd name="T21" fmla="*/ 1 h 517"/>
                  <a:gd name="T22" fmla="*/ 1 w 280"/>
                  <a:gd name="T23" fmla="*/ 1 h 517"/>
                  <a:gd name="T24" fmla="*/ 1 w 280"/>
                  <a:gd name="T25" fmla="*/ 1 h 517"/>
                  <a:gd name="T26" fmla="*/ 1 w 280"/>
                  <a:gd name="T27" fmla="*/ 1 h 517"/>
                  <a:gd name="T28" fmla="*/ 1 w 280"/>
                  <a:gd name="T29" fmla="*/ 1 h 517"/>
                  <a:gd name="T30" fmla="*/ 1 w 280"/>
                  <a:gd name="T31" fmla="*/ 1 h 517"/>
                  <a:gd name="T32" fmla="*/ 1 w 280"/>
                  <a:gd name="T33" fmla="*/ 1 h 517"/>
                  <a:gd name="T34" fmla="*/ 1 w 280"/>
                  <a:gd name="T35" fmla="*/ 1 h 517"/>
                  <a:gd name="T36" fmla="*/ 1 w 280"/>
                  <a:gd name="T37" fmla="*/ 1 h 517"/>
                  <a:gd name="T38" fmla="*/ 1 w 280"/>
                  <a:gd name="T39" fmla="*/ 1 h 517"/>
                  <a:gd name="T40" fmla="*/ 1 w 280"/>
                  <a:gd name="T41" fmla="*/ 1 h 517"/>
                  <a:gd name="T42" fmla="*/ 1 w 280"/>
                  <a:gd name="T43" fmla="*/ 1 h 517"/>
                  <a:gd name="T44" fmla="*/ 1 w 280"/>
                  <a:gd name="T45" fmla="*/ 1 h 517"/>
                  <a:gd name="T46" fmla="*/ 1 w 280"/>
                  <a:gd name="T47" fmla="*/ 1 h 517"/>
                  <a:gd name="T48" fmla="*/ 1 w 280"/>
                  <a:gd name="T49" fmla="*/ 1 h 517"/>
                  <a:gd name="T50" fmla="*/ 0 w 280"/>
                  <a:gd name="T51" fmla="*/ 1 h 517"/>
                  <a:gd name="T52" fmla="*/ 1 w 280"/>
                  <a:gd name="T53" fmla="*/ 1 h 517"/>
                  <a:gd name="T54" fmla="*/ 1 w 280"/>
                  <a:gd name="T55" fmla="*/ 1 h 517"/>
                  <a:gd name="T56" fmla="*/ 1 w 280"/>
                  <a:gd name="T57" fmla="*/ 1 h 517"/>
                  <a:gd name="T58" fmla="*/ 1 w 280"/>
                  <a:gd name="T59" fmla="*/ 1 h 517"/>
                  <a:gd name="T60" fmla="*/ 1 w 280"/>
                  <a:gd name="T61" fmla="*/ 1 h 517"/>
                  <a:gd name="T62" fmla="*/ 1 w 280"/>
                  <a:gd name="T63" fmla="*/ 1 h 517"/>
                  <a:gd name="T64" fmla="*/ 1 w 280"/>
                  <a:gd name="T65" fmla="*/ 1 h 517"/>
                  <a:gd name="T66" fmla="*/ 1 w 280"/>
                  <a:gd name="T67" fmla="*/ 1 h 517"/>
                  <a:gd name="T68" fmla="*/ 1 w 280"/>
                  <a:gd name="T69" fmla="*/ 1 h 517"/>
                  <a:gd name="T70" fmla="*/ 1 w 280"/>
                  <a:gd name="T71" fmla="*/ 1 h 517"/>
                  <a:gd name="T72" fmla="*/ 1 w 280"/>
                  <a:gd name="T73" fmla="*/ 1 h 517"/>
                  <a:gd name="T74" fmla="*/ 1 w 280"/>
                  <a:gd name="T75" fmla="*/ 1 h 517"/>
                  <a:gd name="T76" fmla="*/ 1 w 280"/>
                  <a:gd name="T77" fmla="*/ 1 h 517"/>
                  <a:gd name="T78" fmla="*/ 1 w 280"/>
                  <a:gd name="T79" fmla="*/ 1 h 517"/>
                  <a:gd name="T80" fmla="*/ 1 w 280"/>
                  <a:gd name="T81" fmla="*/ 1 h 517"/>
                  <a:gd name="T82" fmla="*/ 1 w 280"/>
                  <a:gd name="T83" fmla="*/ 1 h 517"/>
                  <a:gd name="T84" fmla="*/ 1 w 280"/>
                  <a:gd name="T85" fmla="*/ 1 h 517"/>
                  <a:gd name="T86" fmla="*/ 1 w 280"/>
                  <a:gd name="T87" fmla="*/ 1 h 517"/>
                  <a:gd name="T88" fmla="*/ 1 w 280"/>
                  <a:gd name="T89" fmla="*/ 1 h 517"/>
                  <a:gd name="T90" fmla="*/ 1 w 280"/>
                  <a:gd name="T91" fmla="*/ 1 h 517"/>
                  <a:gd name="T92" fmla="*/ 1 w 280"/>
                  <a:gd name="T93" fmla="*/ 1 h 517"/>
                  <a:gd name="T94" fmla="*/ 1 w 280"/>
                  <a:gd name="T95" fmla="*/ 1 h 517"/>
                  <a:gd name="T96" fmla="*/ 1 w 280"/>
                  <a:gd name="T97" fmla="*/ 1 h 517"/>
                  <a:gd name="T98" fmla="*/ 1 w 280"/>
                  <a:gd name="T99" fmla="*/ 1 h 517"/>
                  <a:gd name="T100" fmla="*/ 1 w 280"/>
                  <a:gd name="T101" fmla="*/ 1 h 517"/>
                  <a:gd name="T102" fmla="*/ 1 w 280"/>
                  <a:gd name="T103" fmla="*/ 1 h 5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0"/>
                  <a:gd name="T157" fmla="*/ 0 h 517"/>
                  <a:gd name="T158" fmla="*/ 280 w 280"/>
                  <a:gd name="T159" fmla="*/ 517 h 5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0" h="517">
                    <a:moveTo>
                      <a:pt x="93" y="153"/>
                    </a:moveTo>
                    <a:lnTo>
                      <a:pt x="50" y="142"/>
                    </a:lnTo>
                    <a:lnTo>
                      <a:pt x="5" y="129"/>
                    </a:lnTo>
                    <a:lnTo>
                      <a:pt x="12" y="101"/>
                    </a:lnTo>
                    <a:lnTo>
                      <a:pt x="21" y="74"/>
                    </a:lnTo>
                    <a:lnTo>
                      <a:pt x="32" y="52"/>
                    </a:lnTo>
                    <a:lnTo>
                      <a:pt x="46" y="34"/>
                    </a:lnTo>
                    <a:lnTo>
                      <a:pt x="64" y="20"/>
                    </a:lnTo>
                    <a:lnTo>
                      <a:pt x="86" y="9"/>
                    </a:lnTo>
                    <a:lnTo>
                      <a:pt x="109" y="2"/>
                    </a:lnTo>
                    <a:lnTo>
                      <a:pt x="136" y="0"/>
                    </a:lnTo>
                    <a:lnTo>
                      <a:pt x="167" y="2"/>
                    </a:lnTo>
                    <a:lnTo>
                      <a:pt x="194" y="9"/>
                    </a:lnTo>
                    <a:lnTo>
                      <a:pt x="215" y="20"/>
                    </a:lnTo>
                    <a:lnTo>
                      <a:pt x="233" y="36"/>
                    </a:lnTo>
                    <a:lnTo>
                      <a:pt x="246" y="56"/>
                    </a:lnTo>
                    <a:lnTo>
                      <a:pt x="255" y="77"/>
                    </a:lnTo>
                    <a:lnTo>
                      <a:pt x="260" y="102"/>
                    </a:lnTo>
                    <a:lnTo>
                      <a:pt x="262" y="127"/>
                    </a:lnTo>
                    <a:lnTo>
                      <a:pt x="260" y="158"/>
                    </a:lnTo>
                    <a:lnTo>
                      <a:pt x="251" y="187"/>
                    </a:lnTo>
                    <a:lnTo>
                      <a:pt x="235" y="212"/>
                    </a:lnTo>
                    <a:lnTo>
                      <a:pt x="213" y="233"/>
                    </a:lnTo>
                    <a:lnTo>
                      <a:pt x="224" y="237"/>
                    </a:lnTo>
                    <a:lnTo>
                      <a:pt x="231" y="241"/>
                    </a:lnTo>
                    <a:lnTo>
                      <a:pt x="244" y="250"/>
                    </a:lnTo>
                    <a:lnTo>
                      <a:pt x="258" y="268"/>
                    </a:lnTo>
                    <a:lnTo>
                      <a:pt x="271" y="289"/>
                    </a:lnTo>
                    <a:lnTo>
                      <a:pt x="278" y="318"/>
                    </a:lnTo>
                    <a:lnTo>
                      <a:pt x="280" y="350"/>
                    </a:lnTo>
                    <a:lnTo>
                      <a:pt x="278" y="372"/>
                    </a:lnTo>
                    <a:lnTo>
                      <a:pt x="276" y="392"/>
                    </a:lnTo>
                    <a:lnTo>
                      <a:pt x="271" y="413"/>
                    </a:lnTo>
                    <a:lnTo>
                      <a:pt x="264" y="433"/>
                    </a:lnTo>
                    <a:lnTo>
                      <a:pt x="256" y="453"/>
                    </a:lnTo>
                    <a:lnTo>
                      <a:pt x="246" y="469"/>
                    </a:lnTo>
                    <a:lnTo>
                      <a:pt x="233" y="483"/>
                    </a:lnTo>
                    <a:lnTo>
                      <a:pt x="219" y="496"/>
                    </a:lnTo>
                    <a:lnTo>
                      <a:pt x="204" y="505"/>
                    </a:lnTo>
                    <a:lnTo>
                      <a:pt x="186" y="512"/>
                    </a:lnTo>
                    <a:lnTo>
                      <a:pt x="165" y="516"/>
                    </a:lnTo>
                    <a:lnTo>
                      <a:pt x="143" y="517"/>
                    </a:lnTo>
                    <a:lnTo>
                      <a:pt x="122" y="516"/>
                    </a:lnTo>
                    <a:lnTo>
                      <a:pt x="102" y="514"/>
                    </a:lnTo>
                    <a:lnTo>
                      <a:pt x="84" y="508"/>
                    </a:lnTo>
                    <a:lnTo>
                      <a:pt x="70" y="501"/>
                    </a:lnTo>
                    <a:lnTo>
                      <a:pt x="57" y="492"/>
                    </a:lnTo>
                    <a:lnTo>
                      <a:pt x="46" y="481"/>
                    </a:lnTo>
                    <a:lnTo>
                      <a:pt x="26" y="454"/>
                    </a:lnTo>
                    <a:lnTo>
                      <a:pt x="10" y="419"/>
                    </a:lnTo>
                    <a:lnTo>
                      <a:pt x="5" y="399"/>
                    </a:lnTo>
                    <a:lnTo>
                      <a:pt x="0" y="377"/>
                    </a:lnTo>
                    <a:lnTo>
                      <a:pt x="46" y="368"/>
                    </a:lnTo>
                    <a:lnTo>
                      <a:pt x="93" y="357"/>
                    </a:lnTo>
                    <a:lnTo>
                      <a:pt x="97" y="377"/>
                    </a:lnTo>
                    <a:lnTo>
                      <a:pt x="100" y="393"/>
                    </a:lnTo>
                    <a:lnTo>
                      <a:pt x="106" y="408"/>
                    </a:lnTo>
                    <a:lnTo>
                      <a:pt x="111" y="417"/>
                    </a:lnTo>
                    <a:lnTo>
                      <a:pt x="116" y="424"/>
                    </a:lnTo>
                    <a:lnTo>
                      <a:pt x="124" y="429"/>
                    </a:lnTo>
                    <a:lnTo>
                      <a:pt x="132" y="431"/>
                    </a:lnTo>
                    <a:lnTo>
                      <a:pt x="140" y="433"/>
                    </a:lnTo>
                    <a:lnTo>
                      <a:pt x="150" y="431"/>
                    </a:lnTo>
                    <a:lnTo>
                      <a:pt x="158" y="428"/>
                    </a:lnTo>
                    <a:lnTo>
                      <a:pt x="165" y="420"/>
                    </a:lnTo>
                    <a:lnTo>
                      <a:pt x="172" y="411"/>
                    </a:lnTo>
                    <a:lnTo>
                      <a:pt x="177" y="401"/>
                    </a:lnTo>
                    <a:lnTo>
                      <a:pt x="181" y="388"/>
                    </a:lnTo>
                    <a:lnTo>
                      <a:pt x="185" y="374"/>
                    </a:lnTo>
                    <a:lnTo>
                      <a:pt x="185" y="357"/>
                    </a:lnTo>
                    <a:lnTo>
                      <a:pt x="185" y="341"/>
                    </a:lnTo>
                    <a:lnTo>
                      <a:pt x="181" y="327"/>
                    </a:lnTo>
                    <a:lnTo>
                      <a:pt x="177" y="314"/>
                    </a:lnTo>
                    <a:lnTo>
                      <a:pt x="172" y="304"/>
                    </a:lnTo>
                    <a:lnTo>
                      <a:pt x="167" y="295"/>
                    </a:lnTo>
                    <a:lnTo>
                      <a:pt x="159" y="289"/>
                    </a:lnTo>
                    <a:lnTo>
                      <a:pt x="150" y="286"/>
                    </a:lnTo>
                    <a:lnTo>
                      <a:pt x="140" y="284"/>
                    </a:lnTo>
                    <a:lnTo>
                      <a:pt x="127" y="286"/>
                    </a:lnTo>
                    <a:lnTo>
                      <a:pt x="109" y="293"/>
                    </a:lnTo>
                    <a:lnTo>
                      <a:pt x="113" y="242"/>
                    </a:lnTo>
                    <a:lnTo>
                      <a:pt x="115" y="194"/>
                    </a:lnTo>
                    <a:lnTo>
                      <a:pt x="122" y="196"/>
                    </a:lnTo>
                    <a:lnTo>
                      <a:pt x="125" y="196"/>
                    </a:lnTo>
                    <a:lnTo>
                      <a:pt x="134" y="194"/>
                    </a:lnTo>
                    <a:lnTo>
                      <a:pt x="143" y="190"/>
                    </a:lnTo>
                    <a:lnTo>
                      <a:pt x="150" y="185"/>
                    </a:lnTo>
                    <a:lnTo>
                      <a:pt x="158" y="178"/>
                    </a:lnTo>
                    <a:lnTo>
                      <a:pt x="167" y="158"/>
                    </a:lnTo>
                    <a:lnTo>
                      <a:pt x="170" y="147"/>
                    </a:lnTo>
                    <a:lnTo>
                      <a:pt x="170" y="136"/>
                    </a:lnTo>
                    <a:lnTo>
                      <a:pt x="170" y="126"/>
                    </a:lnTo>
                    <a:lnTo>
                      <a:pt x="168" y="117"/>
                    </a:lnTo>
                    <a:lnTo>
                      <a:pt x="159" y="101"/>
                    </a:lnTo>
                    <a:lnTo>
                      <a:pt x="154" y="93"/>
                    </a:lnTo>
                    <a:lnTo>
                      <a:pt x="149" y="90"/>
                    </a:lnTo>
                    <a:lnTo>
                      <a:pt x="141" y="86"/>
                    </a:lnTo>
                    <a:lnTo>
                      <a:pt x="134" y="86"/>
                    </a:lnTo>
                    <a:lnTo>
                      <a:pt x="127" y="88"/>
                    </a:lnTo>
                    <a:lnTo>
                      <a:pt x="120" y="90"/>
                    </a:lnTo>
                    <a:lnTo>
                      <a:pt x="107" y="101"/>
                    </a:lnTo>
                    <a:lnTo>
                      <a:pt x="102" y="109"/>
                    </a:lnTo>
                    <a:lnTo>
                      <a:pt x="98" y="122"/>
                    </a:lnTo>
                    <a:lnTo>
                      <a:pt x="97" y="135"/>
                    </a:lnTo>
                    <a:lnTo>
                      <a:pt x="93" y="153"/>
                    </a:lnTo>
                    <a:close/>
                  </a:path>
                </a:pathLst>
              </a:custGeom>
              <a:solidFill>
                <a:srgbClr val="666699"/>
              </a:solidFill>
              <a:ln w="7938">
                <a:solidFill>
                  <a:srgbClr val="000000"/>
                </a:solidFill>
                <a:round/>
                <a:headEnd/>
                <a:tailEnd/>
              </a:ln>
            </p:spPr>
            <p:txBody>
              <a:bodyPr/>
              <a:lstStyle/>
              <a:p>
                <a:endParaRPr lang="es-ES"/>
              </a:p>
            </p:txBody>
          </p:sp>
        </p:grpSp>
        <p:grpSp>
          <p:nvGrpSpPr>
            <p:cNvPr id="68" name="Group 87"/>
            <p:cNvGrpSpPr>
              <a:grpSpLocks/>
            </p:cNvGrpSpPr>
            <p:nvPr/>
          </p:nvGrpSpPr>
          <p:grpSpPr bwMode="auto">
            <a:xfrm>
              <a:off x="291" y="2928"/>
              <a:ext cx="603" cy="258"/>
              <a:chOff x="291" y="2928"/>
              <a:chExt cx="603" cy="258"/>
            </a:xfrm>
          </p:grpSpPr>
          <p:sp>
            <p:nvSpPr>
              <p:cNvPr id="69" name="Freeform 83"/>
              <p:cNvSpPr>
                <a:spLocks/>
              </p:cNvSpPr>
              <p:nvPr/>
            </p:nvSpPr>
            <p:spPr bwMode="auto">
              <a:xfrm>
                <a:off x="291" y="2928"/>
                <a:ext cx="97" cy="254"/>
              </a:xfrm>
              <a:custGeom>
                <a:avLst/>
                <a:gdLst>
                  <a:gd name="T0" fmla="*/ 1 w 194"/>
                  <a:gd name="T1" fmla="*/ 0 h 509"/>
                  <a:gd name="T2" fmla="*/ 1 w 194"/>
                  <a:gd name="T3" fmla="*/ 0 h 509"/>
                  <a:gd name="T4" fmla="*/ 1 w 194"/>
                  <a:gd name="T5" fmla="*/ 0 h 509"/>
                  <a:gd name="T6" fmla="*/ 1 w 194"/>
                  <a:gd name="T7" fmla="*/ 0 h 509"/>
                  <a:gd name="T8" fmla="*/ 1 w 194"/>
                  <a:gd name="T9" fmla="*/ 0 h 509"/>
                  <a:gd name="T10" fmla="*/ 1 w 194"/>
                  <a:gd name="T11" fmla="*/ 0 h 509"/>
                  <a:gd name="T12" fmla="*/ 1 w 194"/>
                  <a:gd name="T13" fmla="*/ 0 h 509"/>
                  <a:gd name="T14" fmla="*/ 1 w 194"/>
                  <a:gd name="T15" fmla="*/ 0 h 509"/>
                  <a:gd name="T16" fmla="*/ 1 w 194"/>
                  <a:gd name="T17" fmla="*/ 0 h 509"/>
                  <a:gd name="T18" fmla="*/ 1 w 194"/>
                  <a:gd name="T19" fmla="*/ 0 h 509"/>
                  <a:gd name="T20" fmla="*/ 0 w 194"/>
                  <a:gd name="T21" fmla="*/ 0 h 509"/>
                  <a:gd name="T22" fmla="*/ 0 w 194"/>
                  <a:gd name="T23" fmla="*/ 0 h 509"/>
                  <a:gd name="T24" fmla="*/ 1 w 194"/>
                  <a:gd name="T25" fmla="*/ 0 h 509"/>
                  <a:gd name="T26" fmla="*/ 1 w 194"/>
                  <a:gd name="T27" fmla="*/ 0 h 509"/>
                  <a:gd name="T28" fmla="*/ 1 w 194"/>
                  <a:gd name="T29" fmla="*/ 0 h 509"/>
                  <a:gd name="T30" fmla="*/ 1 w 194"/>
                  <a:gd name="T31" fmla="*/ 0 h 509"/>
                  <a:gd name="T32" fmla="*/ 1 w 194"/>
                  <a:gd name="T33" fmla="*/ 0 h 509"/>
                  <a:gd name="T34" fmla="*/ 1 w 194"/>
                  <a:gd name="T35" fmla="*/ 0 h 509"/>
                  <a:gd name="T36" fmla="*/ 1 w 194"/>
                  <a:gd name="T37" fmla="*/ 0 h 509"/>
                  <a:gd name="T38" fmla="*/ 1 w 194"/>
                  <a:gd name="T39" fmla="*/ 0 h 509"/>
                  <a:gd name="T40" fmla="*/ 1 w 194"/>
                  <a:gd name="T41" fmla="*/ 0 h 5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4"/>
                  <a:gd name="T64" fmla="*/ 0 h 509"/>
                  <a:gd name="T65" fmla="*/ 194 w 194"/>
                  <a:gd name="T66" fmla="*/ 509 h 5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4" h="509">
                    <a:moveTo>
                      <a:pt x="194" y="0"/>
                    </a:moveTo>
                    <a:lnTo>
                      <a:pt x="194" y="256"/>
                    </a:lnTo>
                    <a:lnTo>
                      <a:pt x="194" y="509"/>
                    </a:lnTo>
                    <a:lnTo>
                      <a:pt x="148" y="509"/>
                    </a:lnTo>
                    <a:lnTo>
                      <a:pt x="99" y="509"/>
                    </a:lnTo>
                    <a:lnTo>
                      <a:pt x="99" y="342"/>
                    </a:lnTo>
                    <a:lnTo>
                      <a:pt x="99" y="176"/>
                    </a:lnTo>
                    <a:lnTo>
                      <a:pt x="78" y="200"/>
                    </a:lnTo>
                    <a:lnTo>
                      <a:pt x="54" y="218"/>
                    </a:lnTo>
                    <a:lnTo>
                      <a:pt x="31" y="234"/>
                    </a:lnTo>
                    <a:lnTo>
                      <a:pt x="0" y="248"/>
                    </a:lnTo>
                    <a:lnTo>
                      <a:pt x="0" y="135"/>
                    </a:lnTo>
                    <a:lnTo>
                      <a:pt x="24" y="123"/>
                    </a:lnTo>
                    <a:lnTo>
                      <a:pt x="44" y="110"/>
                    </a:lnTo>
                    <a:lnTo>
                      <a:pt x="61" y="96"/>
                    </a:lnTo>
                    <a:lnTo>
                      <a:pt x="76" y="79"/>
                    </a:lnTo>
                    <a:lnTo>
                      <a:pt x="88" y="61"/>
                    </a:lnTo>
                    <a:lnTo>
                      <a:pt x="99" y="44"/>
                    </a:lnTo>
                    <a:lnTo>
                      <a:pt x="117" y="0"/>
                    </a:lnTo>
                    <a:lnTo>
                      <a:pt x="157" y="0"/>
                    </a:lnTo>
                    <a:lnTo>
                      <a:pt x="194" y="0"/>
                    </a:lnTo>
                    <a:close/>
                  </a:path>
                </a:pathLst>
              </a:custGeom>
              <a:solidFill>
                <a:srgbClr val="666699"/>
              </a:solidFill>
              <a:ln w="7938">
                <a:solidFill>
                  <a:srgbClr val="000000"/>
                </a:solidFill>
                <a:round/>
                <a:headEnd/>
                <a:tailEnd/>
              </a:ln>
            </p:spPr>
            <p:txBody>
              <a:bodyPr/>
              <a:lstStyle/>
              <a:p>
                <a:endParaRPr lang="es-ES"/>
              </a:p>
            </p:txBody>
          </p:sp>
          <p:sp>
            <p:nvSpPr>
              <p:cNvPr id="70" name="Freeform 84"/>
              <p:cNvSpPr>
                <a:spLocks noEditPoints="1"/>
              </p:cNvSpPr>
              <p:nvPr/>
            </p:nvSpPr>
            <p:spPr bwMode="auto">
              <a:xfrm>
                <a:off x="438" y="2928"/>
                <a:ext cx="139" cy="258"/>
              </a:xfrm>
              <a:custGeom>
                <a:avLst/>
                <a:gdLst>
                  <a:gd name="T0" fmla="*/ 0 w 279"/>
                  <a:gd name="T1" fmla="*/ 0 h 518"/>
                  <a:gd name="T2" fmla="*/ 0 w 279"/>
                  <a:gd name="T3" fmla="*/ 0 h 518"/>
                  <a:gd name="T4" fmla="*/ 0 w 279"/>
                  <a:gd name="T5" fmla="*/ 0 h 518"/>
                  <a:gd name="T6" fmla="*/ 0 w 279"/>
                  <a:gd name="T7" fmla="*/ 0 h 518"/>
                  <a:gd name="T8" fmla="*/ 0 w 279"/>
                  <a:gd name="T9" fmla="*/ 0 h 518"/>
                  <a:gd name="T10" fmla="*/ 0 w 279"/>
                  <a:gd name="T11" fmla="*/ 0 h 518"/>
                  <a:gd name="T12" fmla="*/ 0 w 279"/>
                  <a:gd name="T13" fmla="*/ 0 h 518"/>
                  <a:gd name="T14" fmla="*/ 0 w 279"/>
                  <a:gd name="T15" fmla="*/ 0 h 518"/>
                  <a:gd name="T16" fmla="*/ 0 w 279"/>
                  <a:gd name="T17" fmla="*/ 0 h 518"/>
                  <a:gd name="T18" fmla="*/ 0 w 279"/>
                  <a:gd name="T19" fmla="*/ 0 h 518"/>
                  <a:gd name="T20" fmla="*/ 0 w 279"/>
                  <a:gd name="T21" fmla="*/ 0 h 518"/>
                  <a:gd name="T22" fmla="*/ 0 w 279"/>
                  <a:gd name="T23" fmla="*/ 0 h 518"/>
                  <a:gd name="T24" fmla="*/ 0 w 279"/>
                  <a:gd name="T25" fmla="*/ 0 h 518"/>
                  <a:gd name="T26" fmla="*/ 0 w 279"/>
                  <a:gd name="T27" fmla="*/ 0 h 518"/>
                  <a:gd name="T28" fmla="*/ 0 w 279"/>
                  <a:gd name="T29" fmla="*/ 0 h 518"/>
                  <a:gd name="T30" fmla="*/ 0 w 279"/>
                  <a:gd name="T31" fmla="*/ 0 h 518"/>
                  <a:gd name="T32" fmla="*/ 0 w 279"/>
                  <a:gd name="T33" fmla="*/ 0 h 518"/>
                  <a:gd name="T34" fmla="*/ 0 w 279"/>
                  <a:gd name="T35" fmla="*/ 0 h 518"/>
                  <a:gd name="T36" fmla="*/ 0 w 279"/>
                  <a:gd name="T37" fmla="*/ 0 h 518"/>
                  <a:gd name="T38" fmla="*/ 0 w 279"/>
                  <a:gd name="T39" fmla="*/ 0 h 518"/>
                  <a:gd name="T40" fmla="*/ 0 w 279"/>
                  <a:gd name="T41" fmla="*/ 0 h 518"/>
                  <a:gd name="T42" fmla="*/ 0 w 279"/>
                  <a:gd name="T43" fmla="*/ 0 h 518"/>
                  <a:gd name="T44" fmla="*/ 0 w 279"/>
                  <a:gd name="T45" fmla="*/ 0 h 518"/>
                  <a:gd name="T46" fmla="*/ 0 w 279"/>
                  <a:gd name="T47" fmla="*/ 0 h 518"/>
                  <a:gd name="T48" fmla="*/ 0 w 279"/>
                  <a:gd name="T49" fmla="*/ 0 h 518"/>
                  <a:gd name="T50" fmla="*/ 0 w 279"/>
                  <a:gd name="T51" fmla="*/ 0 h 518"/>
                  <a:gd name="T52" fmla="*/ 0 w 279"/>
                  <a:gd name="T53" fmla="*/ 0 h 518"/>
                  <a:gd name="T54" fmla="*/ 0 w 279"/>
                  <a:gd name="T55" fmla="*/ 0 h 518"/>
                  <a:gd name="T56" fmla="*/ 0 w 279"/>
                  <a:gd name="T57" fmla="*/ 0 h 518"/>
                  <a:gd name="T58" fmla="*/ 0 w 279"/>
                  <a:gd name="T59" fmla="*/ 0 h 518"/>
                  <a:gd name="T60" fmla="*/ 0 w 279"/>
                  <a:gd name="T61" fmla="*/ 0 h 518"/>
                  <a:gd name="T62" fmla="*/ 0 w 279"/>
                  <a:gd name="T63" fmla="*/ 0 h 518"/>
                  <a:gd name="T64" fmla="*/ 0 w 279"/>
                  <a:gd name="T65" fmla="*/ 0 h 518"/>
                  <a:gd name="T66" fmla="*/ 0 w 279"/>
                  <a:gd name="T67" fmla="*/ 0 h 518"/>
                  <a:gd name="T68" fmla="*/ 0 w 279"/>
                  <a:gd name="T69" fmla="*/ 0 h 518"/>
                  <a:gd name="T70" fmla="*/ 0 w 279"/>
                  <a:gd name="T71" fmla="*/ 0 h 518"/>
                  <a:gd name="T72" fmla="*/ 0 w 279"/>
                  <a:gd name="T73" fmla="*/ 0 h 518"/>
                  <a:gd name="T74" fmla="*/ 0 w 279"/>
                  <a:gd name="T75" fmla="*/ 0 h 518"/>
                  <a:gd name="T76" fmla="*/ 0 w 279"/>
                  <a:gd name="T77" fmla="*/ 0 h 518"/>
                  <a:gd name="T78" fmla="*/ 0 w 279"/>
                  <a:gd name="T79" fmla="*/ 0 h 518"/>
                  <a:gd name="T80" fmla="*/ 0 w 279"/>
                  <a:gd name="T81" fmla="*/ 0 h 518"/>
                  <a:gd name="T82" fmla="*/ 0 w 279"/>
                  <a:gd name="T83" fmla="*/ 0 h 518"/>
                  <a:gd name="T84" fmla="*/ 0 w 279"/>
                  <a:gd name="T85" fmla="*/ 0 h 518"/>
                  <a:gd name="T86" fmla="*/ 0 w 279"/>
                  <a:gd name="T87" fmla="*/ 0 h 518"/>
                  <a:gd name="T88" fmla="*/ 0 w 279"/>
                  <a:gd name="T89" fmla="*/ 0 h 518"/>
                  <a:gd name="T90" fmla="*/ 0 w 279"/>
                  <a:gd name="T91" fmla="*/ 0 h 518"/>
                  <a:gd name="T92" fmla="*/ 0 w 279"/>
                  <a:gd name="T93" fmla="*/ 0 h 518"/>
                  <a:gd name="T94" fmla="*/ 0 w 279"/>
                  <a:gd name="T95" fmla="*/ 0 h 518"/>
                  <a:gd name="T96" fmla="*/ 0 w 279"/>
                  <a:gd name="T97" fmla="*/ 0 h 518"/>
                  <a:gd name="T98" fmla="*/ 0 w 279"/>
                  <a:gd name="T99" fmla="*/ 0 h 518"/>
                  <a:gd name="T100" fmla="*/ 0 w 279"/>
                  <a:gd name="T101" fmla="*/ 0 h 518"/>
                  <a:gd name="T102" fmla="*/ 0 w 279"/>
                  <a:gd name="T103" fmla="*/ 0 h 518"/>
                  <a:gd name="T104" fmla="*/ 0 w 279"/>
                  <a:gd name="T105" fmla="*/ 0 h 518"/>
                  <a:gd name="T106" fmla="*/ 0 w 279"/>
                  <a:gd name="T107" fmla="*/ 0 h 518"/>
                  <a:gd name="T108" fmla="*/ 0 w 279"/>
                  <a:gd name="T109" fmla="*/ 0 h 518"/>
                  <a:gd name="T110" fmla="*/ 0 w 279"/>
                  <a:gd name="T111" fmla="*/ 0 h 518"/>
                  <a:gd name="T112" fmla="*/ 0 w 279"/>
                  <a:gd name="T113" fmla="*/ 0 h 5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9"/>
                  <a:gd name="T172" fmla="*/ 0 h 518"/>
                  <a:gd name="T173" fmla="*/ 279 w 279"/>
                  <a:gd name="T174" fmla="*/ 518 h 5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9" h="518">
                    <a:moveTo>
                      <a:pt x="7" y="397"/>
                    </a:moveTo>
                    <a:lnTo>
                      <a:pt x="54" y="389"/>
                    </a:lnTo>
                    <a:lnTo>
                      <a:pt x="101" y="380"/>
                    </a:lnTo>
                    <a:lnTo>
                      <a:pt x="102" y="394"/>
                    </a:lnTo>
                    <a:lnTo>
                      <a:pt x="106" y="405"/>
                    </a:lnTo>
                    <a:lnTo>
                      <a:pt x="110" y="414"/>
                    </a:lnTo>
                    <a:lnTo>
                      <a:pt x="113" y="421"/>
                    </a:lnTo>
                    <a:lnTo>
                      <a:pt x="122" y="430"/>
                    </a:lnTo>
                    <a:lnTo>
                      <a:pt x="135" y="432"/>
                    </a:lnTo>
                    <a:lnTo>
                      <a:pt x="146" y="430"/>
                    </a:lnTo>
                    <a:lnTo>
                      <a:pt x="155" y="424"/>
                    </a:lnTo>
                    <a:lnTo>
                      <a:pt x="164" y="414"/>
                    </a:lnTo>
                    <a:lnTo>
                      <a:pt x="171" y="399"/>
                    </a:lnTo>
                    <a:lnTo>
                      <a:pt x="174" y="383"/>
                    </a:lnTo>
                    <a:lnTo>
                      <a:pt x="178" y="360"/>
                    </a:lnTo>
                    <a:lnTo>
                      <a:pt x="182" y="331"/>
                    </a:lnTo>
                    <a:lnTo>
                      <a:pt x="183" y="313"/>
                    </a:lnTo>
                    <a:lnTo>
                      <a:pt x="183" y="293"/>
                    </a:lnTo>
                    <a:lnTo>
                      <a:pt x="167" y="315"/>
                    </a:lnTo>
                    <a:lnTo>
                      <a:pt x="149" y="331"/>
                    </a:lnTo>
                    <a:lnTo>
                      <a:pt x="129" y="340"/>
                    </a:lnTo>
                    <a:lnTo>
                      <a:pt x="108" y="342"/>
                    </a:lnTo>
                    <a:lnTo>
                      <a:pt x="86" y="340"/>
                    </a:lnTo>
                    <a:lnTo>
                      <a:pt x="67" y="331"/>
                    </a:lnTo>
                    <a:lnTo>
                      <a:pt x="47" y="317"/>
                    </a:lnTo>
                    <a:lnTo>
                      <a:pt x="31" y="295"/>
                    </a:lnTo>
                    <a:lnTo>
                      <a:pt x="18" y="270"/>
                    </a:lnTo>
                    <a:lnTo>
                      <a:pt x="7" y="241"/>
                    </a:lnTo>
                    <a:lnTo>
                      <a:pt x="2" y="209"/>
                    </a:lnTo>
                    <a:lnTo>
                      <a:pt x="0" y="175"/>
                    </a:lnTo>
                    <a:lnTo>
                      <a:pt x="2" y="150"/>
                    </a:lnTo>
                    <a:lnTo>
                      <a:pt x="4" y="126"/>
                    </a:lnTo>
                    <a:lnTo>
                      <a:pt x="9" y="105"/>
                    </a:lnTo>
                    <a:lnTo>
                      <a:pt x="16" y="83"/>
                    </a:lnTo>
                    <a:lnTo>
                      <a:pt x="23" y="63"/>
                    </a:lnTo>
                    <a:lnTo>
                      <a:pt x="34" y="47"/>
                    </a:lnTo>
                    <a:lnTo>
                      <a:pt x="47" y="33"/>
                    </a:lnTo>
                    <a:lnTo>
                      <a:pt x="59" y="22"/>
                    </a:lnTo>
                    <a:lnTo>
                      <a:pt x="74" y="13"/>
                    </a:lnTo>
                    <a:lnTo>
                      <a:pt x="92" y="6"/>
                    </a:lnTo>
                    <a:lnTo>
                      <a:pt x="110" y="2"/>
                    </a:lnTo>
                    <a:lnTo>
                      <a:pt x="129" y="0"/>
                    </a:lnTo>
                    <a:lnTo>
                      <a:pt x="155" y="2"/>
                    </a:lnTo>
                    <a:lnTo>
                      <a:pt x="176" y="8"/>
                    </a:lnTo>
                    <a:lnTo>
                      <a:pt x="194" y="15"/>
                    </a:lnTo>
                    <a:lnTo>
                      <a:pt x="212" y="26"/>
                    </a:lnTo>
                    <a:lnTo>
                      <a:pt x="226" y="40"/>
                    </a:lnTo>
                    <a:lnTo>
                      <a:pt x="239" y="60"/>
                    </a:lnTo>
                    <a:lnTo>
                      <a:pt x="252" y="81"/>
                    </a:lnTo>
                    <a:lnTo>
                      <a:pt x="261" y="108"/>
                    </a:lnTo>
                    <a:lnTo>
                      <a:pt x="270" y="139"/>
                    </a:lnTo>
                    <a:lnTo>
                      <a:pt x="275" y="173"/>
                    </a:lnTo>
                    <a:lnTo>
                      <a:pt x="277" y="212"/>
                    </a:lnTo>
                    <a:lnTo>
                      <a:pt x="279" y="256"/>
                    </a:lnTo>
                    <a:lnTo>
                      <a:pt x="279" y="288"/>
                    </a:lnTo>
                    <a:lnTo>
                      <a:pt x="277" y="320"/>
                    </a:lnTo>
                    <a:lnTo>
                      <a:pt x="273" y="347"/>
                    </a:lnTo>
                    <a:lnTo>
                      <a:pt x="270" y="374"/>
                    </a:lnTo>
                    <a:lnTo>
                      <a:pt x="264" y="397"/>
                    </a:lnTo>
                    <a:lnTo>
                      <a:pt x="257" y="419"/>
                    </a:lnTo>
                    <a:lnTo>
                      <a:pt x="250" y="437"/>
                    </a:lnTo>
                    <a:lnTo>
                      <a:pt x="241" y="455"/>
                    </a:lnTo>
                    <a:lnTo>
                      <a:pt x="232" y="469"/>
                    </a:lnTo>
                    <a:lnTo>
                      <a:pt x="219" y="482"/>
                    </a:lnTo>
                    <a:lnTo>
                      <a:pt x="208" y="493"/>
                    </a:lnTo>
                    <a:lnTo>
                      <a:pt x="196" y="502"/>
                    </a:lnTo>
                    <a:lnTo>
                      <a:pt x="182" y="509"/>
                    </a:lnTo>
                    <a:lnTo>
                      <a:pt x="165" y="514"/>
                    </a:lnTo>
                    <a:lnTo>
                      <a:pt x="151" y="516"/>
                    </a:lnTo>
                    <a:lnTo>
                      <a:pt x="133" y="518"/>
                    </a:lnTo>
                    <a:lnTo>
                      <a:pt x="113" y="516"/>
                    </a:lnTo>
                    <a:lnTo>
                      <a:pt x="97" y="514"/>
                    </a:lnTo>
                    <a:lnTo>
                      <a:pt x="83" y="509"/>
                    </a:lnTo>
                    <a:lnTo>
                      <a:pt x="70" y="504"/>
                    </a:lnTo>
                    <a:lnTo>
                      <a:pt x="49" y="487"/>
                    </a:lnTo>
                    <a:lnTo>
                      <a:pt x="40" y="477"/>
                    </a:lnTo>
                    <a:lnTo>
                      <a:pt x="31" y="464"/>
                    </a:lnTo>
                    <a:lnTo>
                      <a:pt x="23" y="450"/>
                    </a:lnTo>
                    <a:lnTo>
                      <a:pt x="16" y="433"/>
                    </a:lnTo>
                    <a:lnTo>
                      <a:pt x="7" y="397"/>
                    </a:lnTo>
                    <a:close/>
                    <a:moveTo>
                      <a:pt x="180" y="173"/>
                    </a:moveTo>
                    <a:lnTo>
                      <a:pt x="180" y="155"/>
                    </a:lnTo>
                    <a:lnTo>
                      <a:pt x="176" y="137"/>
                    </a:lnTo>
                    <a:lnTo>
                      <a:pt x="173" y="123"/>
                    </a:lnTo>
                    <a:lnTo>
                      <a:pt x="167" y="110"/>
                    </a:lnTo>
                    <a:lnTo>
                      <a:pt x="160" y="99"/>
                    </a:lnTo>
                    <a:lnTo>
                      <a:pt x="151" y="92"/>
                    </a:lnTo>
                    <a:lnTo>
                      <a:pt x="142" y="88"/>
                    </a:lnTo>
                    <a:lnTo>
                      <a:pt x="133" y="87"/>
                    </a:lnTo>
                    <a:lnTo>
                      <a:pt x="124" y="88"/>
                    </a:lnTo>
                    <a:lnTo>
                      <a:pt x="115" y="92"/>
                    </a:lnTo>
                    <a:lnTo>
                      <a:pt x="108" y="99"/>
                    </a:lnTo>
                    <a:lnTo>
                      <a:pt x="102" y="108"/>
                    </a:lnTo>
                    <a:lnTo>
                      <a:pt x="97" y="121"/>
                    </a:lnTo>
                    <a:lnTo>
                      <a:pt x="93" y="135"/>
                    </a:lnTo>
                    <a:lnTo>
                      <a:pt x="90" y="151"/>
                    </a:lnTo>
                    <a:lnTo>
                      <a:pt x="90" y="171"/>
                    </a:lnTo>
                    <a:lnTo>
                      <a:pt x="90" y="191"/>
                    </a:lnTo>
                    <a:lnTo>
                      <a:pt x="93" y="207"/>
                    </a:lnTo>
                    <a:lnTo>
                      <a:pt x="97" y="221"/>
                    </a:lnTo>
                    <a:lnTo>
                      <a:pt x="102" y="234"/>
                    </a:lnTo>
                    <a:lnTo>
                      <a:pt x="110" y="243"/>
                    </a:lnTo>
                    <a:lnTo>
                      <a:pt x="117" y="252"/>
                    </a:lnTo>
                    <a:lnTo>
                      <a:pt x="126" y="256"/>
                    </a:lnTo>
                    <a:lnTo>
                      <a:pt x="135" y="257"/>
                    </a:lnTo>
                    <a:lnTo>
                      <a:pt x="144" y="256"/>
                    </a:lnTo>
                    <a:lnTo>
                      <a:pt x="153" y="252"/>
                    </a:lnTo>
                    <a:lnTo>
                      <a:pt x="160" y="245"/>
                    </a:lnTo>
                    <a:lnTo>
                      <a:pt x="167" y="236"/>
                    </a:lnTo>
                    <a:lnTo>
                      <a:pt x="173" y="223"/>
                    </a:lnTo>
                    <a:lnTo>
                      <a:pt x="176" y="209"/>
                    </a:lnTo>
                    <a:lnTo>
                      <a:pt x="180" y="193"/>
                    </a:lnTo>
                    <a:lnTo>
                      <a:pt x="180" y="173"/>
                    </a:lnTo>
                    <a:close/>
                  </a:path>
                </a:pathLst>
              </a:custGeom>
              <a:solidFill>
                <a:srgbClr val="666699"/>
              </a:solidFill>
              <a:ln w="7938">
                <a:solidFill>
                  <a:srgbClr val="000000"/>
                </a:solidFill>
                <a:round/>
                <a:headEnd/>
                <a:tailEnd/>
              </a:ln>
            </p:spPr>
            <p:txBody>
              <a:bodyPr/>
              <a:lstStyle/>
              <a:p>
                <a:endParaRPr lang="es-ES"/>
              </a:p>
            </p:txBody>
          </p:sp>
          <p:sp>
            <p:nvSpPr>
              <p:cNvPr id="71" name="Freeform 85"/>
              <p:cNvSpPr>
                <a:spLocks/>
              </p:cNvSpPr>
              <p:nvPr/>
            </p:nvSpPr>
            <p:spPr bwMode="auto">
              <a:xfrm>
                <a:off x="598" y="2932"/>
                <a:ext cx="138" cy="250"/>
              </a:xfrm>
              <a:custGeom>
                <a:avLst/>
                <a:gdLst>
                  <a:gd name="T0" fmla="*/ 0 w 277"/>
                  <a:gd name="T1" fmla="*/ 0 h 500"/>
                  <a:gd name="T2" fmla="*/ 0 w 277"/>
                  <a:gd name="T3" fmla="*/ 0 h 500"/>
                  <a:gd name="T4" fmla="*/ 0 w 277"/>
                  <a:gd name="T5" fmla="*/ 0 h 500"/>
                  <a:gd name="T6" fmla="*/ 0 w 277"/>
                  <a:gd name="T7" fmla="*/ 1 h 500"/>
                  <a:gd name="T8" fmla="*/ 0 w 277"/>
                  <a:gd name="T9" fmla="*/ 1 h 500"/>
                  <a:gd name="T10" fmla="*/ 0 w 277"/>
                  <a:gd name="T11" fmla="*/ 1 h 500"/>
                  <a:gd name="T12" fmla="*/ 0 w 277"/>
                  <a:gd name="T13" fmla="*/ 1 h 500"/>
                  <a:gd name="T14" fmla="*/ 0 w 277"/>
                  <a:gd name="T15" fmla="*/ 1 h 500"/>
                  <a:gd name="T16" fmla="*/ 0 w 277"/>
                  <a:gd name="T17" fmla="*/ 1 h 500"/>
                  <a:gd name="T18" fmla="*/ 0 w 277"/>
                  <a:gd name="T19" fmla="*/ 1 h 500"/>
                  <a:gd name="T20" fmla="*/ 0 w 277"/>
                  <a:gd name="T21" fmla="*/ 1 h 500"/>
                  <a:gd name="T22" fmla="*/ 0 w 277"/>
                  <a:gd name="T23" fmla="*/ 1 h 500"/>
                  <a:gd name="T24" fmla="*/ 0 w 277"/>
                  <a:gd name="T25" fmla="*/ 1 h 500"/>
                  <a:gd name="T26" fmla="*/ 0 w 277"/>
                  <a:gd name="T27" fmla="*/ 1 h 500"/>
                  <a:gd name="T28" fmla="*/ 0 w 277"/>
                  <a:gd name="T29" fmla="*/ 1 h 500"/>
                  <a:gd name="T30" fmla="*/ 0 w 277"/>
                  <a:gd name="T31" fmla="*/ 1 h 500"/>
                  <a:gd name="T32" fmla="*/ 0 w 277"/>
                  <a:gd name="T33" fmla="*/ 1 h 500"/>
                  <a:gd name="T34" fmla="*/ 0 w 277"/>
                  <a:gd name="T35" fmla="*/ 1 h 500"/>
                  <a:gd name="T36" fmla="*/ 0 w 277"/>
                  <a:gd name="T37" fmla="*/ 1 h 500"/>
                  <a:gd name="T38" fmla="*/ 0 w 277"/>
                  <a:gd name="T39" fmla="*/ 1 h 500"/>
                  <a:gd name="T40" fmla="*/ 0 w 277"/>
                  <a:gd name="T41" fmla="*/ 1 h 500"/>
                  <a:gd name="T42" fmla="*/ 0 w 277"/>
                  <a:gd name="T43" fmla="*/ 1 h 500"/>
                  <a:gd name="T44" fmla="*/ 0 w 277"/>
                  <a:gd name="T45" fmla="*/ 1 h 500"/>
                  <a:gd name="T46" fmla="*/ 0 w 277"/>
                  <a:gd name="T47" fmla="*/ 1 h 500"/>
                  <a:gd name="T48" fmla="*/ 0 w 277"/>
                  <a:gd name="T49" fmla="*/ 1 h 500"/>
                  <a:gd name="T50" fmla="*/ 0 w 277"/>
                  <a:gd name="T51" fmla="*/ 1 h 500"/>
                  <a:gd name="T52" fmla="*/ 0 w 277"/>
                  <a:gd name="T53" fmla="*/ 1 h 500"/>
                  <a:gd name="T54" fmla="*/ 0 w 277"/>
                  <a:gd name="T55" fmla="*/ 1 h 500"/>
                  <a:gd name="T56" fmla="*/ 0 w 277"/>
                  <a:gd name="T57" fmla="*/ 0 h 5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7"/>
                  <a:gd name="T88" fmla="*/ 0 h 500"/>
                  <a:gd name="T89" fmla="*/ 277 w 277"/>
                  <a:gd name="T90" fmla="*/ 500 h 5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7" h="500">
                    <a:moveTo>
                      <a:pt x="0" y="0"/>
                    </a:moveTo>
                    <a:lnTo>
                      <a:pt x="138" y="0"/>
                    </a:lnTo>
                    <a:lnTo>
                      <a:pt x="277" y="0"/>
                    </a:lnTo>
                    <a:lnTo>
                      <a:pt x="277" y="47"/>
                    </a:lnTo>
                    <a:lnTo>
                      <a:pt x="277" y="94"/>
                    </a:lnTo>
                    <a:lnTo>
                      <a:pt x="244" y="144"/>
                    </a:lnTo>
                    <a:lnTo>
                      <a:pt x="228" y="169"/>
                    </a:lnTo>
                    <a:lnTo>
                      <a:pt x="216" y="196"/>
                    </a:lnTo>
                    <a:lnTo>
                      <a:pt x="190" y="268"/>
                    </a:lnTo>
                    <a:lnTo>
                      <a:pt x="180" y="306"/>
                    </a:lnTo>
                    <a:lnTo>
                      <a:pt x="171" y="347"/>
                    </a:lnTo>
                    <a:lnTo>
                      <a:pt x="165" y="381"/>
                    </a:lnTo>
                    <a:lnTo>
                      <a:pt x="160" y="417"/>
                    </a:lnTo>
                    <a:lnTo>
                      <a:pt x="154" y="457"/>
                    </a:lnTo>
                    <a:lnTo>
                      <a:pt x="153" y="500"/>
                    </a:lnTo>
                    <a:lnTo>
                      <a:pt x="106" y="500"/>
                    </a:lnTo>
                    <a:lnTo>
                      <a:pt x="57" y="500"/>
                    </a:lnTo>
                    <a:lnTo>
                      <a:pt x="65" y="442"/>
                    </a:lnTo>
                    <a:lnTo>
                      <a:pt x="72" y="388"/>
                    </a:lnTo>
                    <a:lnTo>
                      <a:pt x="83" y="340"/>
                    </a:lnTo>
                    <a:lnTo>
                      <a:pt x="93" y="295"/>
                    </a:lnTo>
                    <a:lnTo>
                      <a:pt x="106" y="252"/>
                    </a:lnTo>
                    <a:lnTo>
                      <a:pt x="124" y="209"/>
                    </a:lnTo>
                    <a:lnTo>
                      <a:pt x="145" y="164"/>
                    </a:lnTo>
                    <a:lnTo>
                      <a:pt x="169" y="117"/>
                    </a:lnTo>
                    <a:lnTo>
                      <a:pt x="84" y="117"/>
                    </a:lnTo>
                    <a:lnTo>
                      <a:pt x="0" y="117"/>
                    </a:lnTo>
                    <a:lnTo>
                      <a:pt x="0" y="60"/>
                    </a:lnTo>
                    <a:lnTo>
                      <a:pt x="0" y="0"/>
                    </a:lnTo>
                    <a:close/>
                  </a:path>
                </a:pathLst>
              </a:custGeom>
              <a:solidFill>
                <a:srgbClr val="666699"/>
              </a:solidFill>
              <a:ln w="7938">
                <a:solidFill>
                  <a:srgbClr val="000000"/>
                </a:solidFill>
                <a:round/>
                <a:headEnd/>
                <a:tailEnd/>
              </a:ln>
            </p:spPr>
            <p:txBody>
              <a:bodyPr/>
              <a:lstStyle/>
              <a:p>
                <a:endParaRPr lang="es-ES"/>
              </a:p>
            </p:txBody>
          </p:sp>
          <p:sp>
            <p:nvSpPr>
              <p:cNvPr id="72" name="Freeform 86"/>
              <p:cNvSpPr>
                <a:spLocks/>
              </p:cNvSpPr>
              <p:nvPr/>
            </p:nvSpPr>
            <p:spPr bwMode="auto">
              <a:xfrm>
                <a:off x="757" y="2932"/>
                <a:ext cx="137" cy="250"/>
              </a:xfrm>
              <a:custGeom>
                <a:avLst/>
                <a:gdLst>
                  <a:gd name="T0" fmla="*/ 0 w 275"/>
                  <a:gd name="T1" fmla="*/ 0 h 500"/>
                  <a:gd name="T2" fmla="*/ 0 w 275"/>
                  <a:gd name="T3" fmla="*/ 0 h 500"/>
                  <a:gd name="T4" fmla="*/ 0 w 275"/>
                  <a:gd name="T5" fmla="*/ 1 h 500"/>
                  <a:gd name="T6" fmla="*/ 0 w 275"/>
                  <a:gd name="T7" fmla="*/ 1 h 500"/>
                  <a:gd name="T8" fmla="*/ 0 w 275"/>
                  <a:gd name="T9" fmla="*/ 1 h 500"/>
                  <a:gd name="T10" fmla="*/ 0 w 275"/>
                  <a:gd name="T11" fmla="*/ 1 h 500"/>
                  <a:gd name="T12" fmla="*/ 0 w 275"/>
                  <a:gd name="T13" fmla="*/ 1 h 500"/>
                  <a:gd name="T14" fmla="*/ 0 w 275"/>
                  <a:gd name="T15" fmla="*/ 1 h 500"/>
                  <a:gd name="T16" fmla="*/ 0 w 275"/>
                  <a:gd name="T17" fmla="*/ 1 h 500"/>
                  <a:gd name="T18" fmla="*/ 0 w 275"/>
                  <a:gd name="T19" fmla="*/ 1 h 500"/>
                  <a:gd name="T20" fmla="*/ 0 w 275"/>
                  <a:gd name="T21" fmla="*/ 1 h 500"/>
                  <a:gd name="T22" fmla="*/ 0 w 275"/>
                  <a:gd name="T23" fmla="*/ 1 h 500"/>
                  <a:gd name="T24" fmla="*/ 0 w 275"/>
                  <a:gd name="T25" fmla="*/ 1 h 500"/>
                  <a:gd name="T26" fmla="*/ 0 w 275"/>
                  <a:gd name="T27" fmla="*/ 1 h 500"/>
                  <a:gd name="T28" fmla="*/ 0 w 275"/>
                  <a:gd name="T29" fmla="*/ 1 h 500"/>
                  <a:gd name="T30" fmla="*/ 0 w 275"/>
                  <a:gd name="T31" fmla="*/ 1 h 500"/>
                  <a:gd name="T32" fmla="*/ 0 w 275"/>
                  <a:gd name="T33" fmla="*/ 1 h 500"/>
                  <a:gd name="T34" fmla="*/ 0 w 275"/>
                  <a:gd name="T35" fmla="*/ 1 h 500"/>
                  <a:gd name="T36" fmla="*/ 0 w 275"/>
                  <a:gd name="T37" fmla="*/ 1 h 500"/>
                  <a:gd name="T38" fmla="*/ 0 w 275"/>
                  <a:gd name="T39" fmla="*/ 1 h 500"/>
                  <a:gd name="T40" fmla="*/ 0 w 275"/>
                  <a:gd name="T41" fmla="*/ 1 h 500"/>
                  <a:gd name="T42" fmla="*/ 0 w 275"/>
                  <a:gd name="T43" fmla="*/ 1 h 500"/>
                  <a:gd name="T44" fmla="*/ 0 w 275"/>
                  <a:gd name="T45" fmla="*/ 1 h 500"/>
                  <a:gd name="T46" fmla="*/ 0 w 275"/>
                  <a:gd name="T47" fmla="*/ 1 h 500"/>
                  <a:gd name="T48" fmla="*/ 0 w 275"/>
                  <a:gd name="T49" fmla="*/ 1 h 500"/>
                  <a:gd name="T50" fmla="*/ 0 w 275"/>
                  <a:gd name="T51" fmla="*/ 1 h 500"/>
                  <a:gd name="T52" fmla="*/ 0 w 275"/>
                  <a:gd name="T53" fmla="*/ 0 h 5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5"/>
                  <a:gd name="T82" fmla="*/ 0 h 500"/>
                  <a:gd name="T83" fmla="*/ 275 w 275"/>
                  <a:gd name="T84" fmla="*/ 500 h 5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5" h="500">
                    <a:moveTo>
                      <a:pt x="0" y="0"/>
                    </a:moveTo>
                    <a:lnTo>
                      <a:pt x="275" y="0"/>
                    </a:lnTo>
                    <a:lnTo>
                      <a:pt x="275" y="47"/>
                    </a:lnTo>
                    <a:lnTo>
                      <a:pt x="275" y="94"/>
                    </a:lnTo>
                    <a:lnTo>
                      <a:pt x="242" y="144"/>
                    </a:lnTo>
                    <a:lnTo>
                      <a:pt x="226" y="169"/>
                    </a:lnTo>
                    <a:lnTo>
                      <a:pt x="214" y="196"/>
                    </a:lnTo>
                    <a:lnTo>
                      <a:pt x="189" y="268"/>
                    </a:lnTo>
                    <a:lnTo>
                      <a:pt x="178" y="306"/>
                    </a:lnTo>
                    <a:lnTo>
                      <a:pt x="169" y="347"/>
                    </a:lnTo>
                    <a:lnTo>
                      <a:pt x="163" y="381"/>
                    </a:lnTo>
                    <a:lnTo>
                      <a:pt x="158" y="417"/>
                    </a:lnTo>
                    <a:lnTo>
                      <a:pt x="153" y="457"/>
                    </a:lnTo>
                    <a:lnTo>
                      <a:pt x="151" y="500"/>
                    </a:lnTo>
                    <a:lnTo>
                      <a:pt x="104" y="500"/>
                    </a:lnTo>
                    <a:lnTo>
                      <a:pt x="56" y="500"/>
                    </a:lnTo>
                    <a:lnTo>
                      <a:pt x="63" y="442"/>
                    </a:lnTo>
                    <a:lnTo>
                      <a:pt x="70" y="388"/>
                    </a:lnTo>
                    <a:lnTo>
                      <a:pt x="81" y="340"/>
                    </a:lnTo>
                    <a:lnTo>
                      <a:pt x="92" y="295"/>
                    </a:lnTo>
                    <a:lnTo>
                      <a:pt x="106" y="252"/>
                    </a:lnTo>
                    <a:lnTo>
                      <a:pt x="122" y="209"/>
                    </a:lnTo>
                    <a:lnTo>
                      <a:pt x="144" y="164"/>
                    </a:lnTo>
                    <a:lnTo>
                      <a:pt x="167" y="117"/>
                    </a:lnTo>
                    <a:lnTo>
                      <a:pt x="0" y="117"/>
                    </a:lnTo>
                    <a:lnTo>
                      <a:pt x="0" y="60"/>
                    </a:lnTo>
                    <a:lnTo>
                      <a:pt x="0" y="0"/>
                    </a:lnTo>
                    <a:close/>
                  </a:path>
                </a:pathLst>
              </a:custGeom>
              <a:solidFill>
                <a:srgbClr val="666699"/>
              </a:solidFill>
              <a:ln w="7938">
                <a:solidFill>
                  <a:srgbClr val="000000"/>
                </a:solidFill>
                <a:round/>
                <a:headEnd/>
                <a:tailEnd/>
              </a:ln>
            </p:spPr>
            <p:txBody>
              <a:bodyPr/>
              <a:lstStyle/>
              <a:p>
                <a:endParaRPr lang="es-ES"/>
              </a:p>
            </p:txBody>
          </p:sp>
        </p:grpSp>
      </p:grpSp>
    </p:spTree>
    <p:extLst>
      <p:ext uri="{BB962C8B-B14F-4D97-AF65-F5344CB8AC3E}">
        <p14:creationId xmlns:p14="http://schemas.microsoft.com/office/powerpoint/2010/main" val="25615085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8 CuadroTexto"/>
          <p:cNvSpPr txBox="1">
            <a:spLocks noChangeArrowheads="1"/>
          </p:cNvSpPr>
          <p:nvPr/>
        </p:nvSpPr>
        <p:spPr bwMode="auto">
          <a:xfrm>
            <a:off x="3851275" y="1628775"/>
            <a:ext cx="48974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ES" sz="2800">
                <a:solidFill>
                  <a:schemeClr val="bg1"/>
                </a:solidFill>
                <a:latin typeface="Arial Narrow" panose="020B0606020202030204" pitchFamily="34" charset="0"/>
              </a:rPr>
              <a:t>REINVENTARSE CADA VEZ QUE SEA NECESARIO</a:t>
            </a:r>
            <a:endParaRPr lang="es-ES" altLang="es-ES" sz="2800">
              <a:solidFill>
                <a:schemeClr val="bg1"/>
              </a:solidFill>
              <a:latin typeface="Arial Narrow" panose="020B0606020202030204" pitchFamily="34" charset="0"/>
            </a:endParaRPr>
          </a:p>
        </p:txBody>
      </p:sp>
      <p:pic>
        <p:nvPicPr>
          <p:cNvPr id="4" name="Picture 5" descr="File:Henry ford 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08163"/>
            <a:ext cx="33004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8 CuadroTexto"/>
          <p:cNvSpPr txBox="1">
            <a:spLocks noChangeArrowheads="1"/>
          </p:cNvSpPr>
          <p:nvPr/>
        </p:nvSpPr>
        <p:spPr bwMode="auto">
          <a:xfrm>
            <a:off x="4140200" y="2840038"/>
            <a:ext cx="44640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ES" sz="2800">
                <a:solidFill>
                  <a:schemeClr val="bg1"/>
                </a:solidFill>
                <a:latin typeface="Arial Narrow" panose="020B0606020202030204" pitchFamily="34" charset="0"/>
              </a:rPr>
              <a:t>Henry Ford intentó crear 5 empresas de fabricación de coches y las 5 quebraron. Volvió a comenzar y fue todo un éxito</a:t>
            </a:r>
          </a:p>
          <a:p>
            <a:pPr eaLnBrk="1" hangingPunct="1"/>
            <a:endParaRPr lang="es-ES" altLang="es-ES" sz="2800">
              <a:solidFill>
                <a:schemeClr val="bg1"/>
              </a:solidFill>
              <a:latin typeface="Arial Narrow" panose="020B0606020202030204" pitchFamily="34" charset="0"/>
            </a:endParaRPr>
          </a:p>
        </p:txBody>
      </p:sp>
    </p:spTree>
    <p:extLst>
      <p:ext uri="{BB962C8B-B14F-4D97-AF65-F5344CB8AC3E}">
        <p14:creationId xmlns:p14="http://schemas.microsoft.com/office/powerpoint/2010/main" val="25812490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6" name="8 CuadroTexto"/>
          <p:cNvSpPr txBox="1">
            <a:spLocks noChangeArrowheads="1"/>
          </p:cNvSpPr>
          <p:nvPr/>
        </p:nvSpPr>
        <p:spPr bwMode="auto">
          <a:xfrm>
            <a:off x="3851275" y="1628775"/>
            <a:ext cx="48974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ES" sz="2800">
                <a:solidFill>
                  <a:schemeClr val="bg1"/>
                </a:solidFill>
                <a:latin typeface="Arial Narrow" panose="020B0606020202030204" pitchFamily="34" charset="0"/>
              </a:rPr>
              <a:t>REINVENTARSE CADA VEZ QUE SEA NECESARIO</a:t>
            </a:r>
            <a:endParaRPr lang="es-ES" altLang="es-ES" sz="2800">
              <a:solidFill>
                <a:schemeClr val="bg1"/>
              </a:solidFill>
              <a:latin typeface="Arial Narrow" panose="020B0606020202030204" pitchFamily="34" charset="0"/>
            </a:endParaRPr>
          </a:p>
        </p:txBody>
      </p:sp>
      <p:sp>
        <p:nvSpPr>
          <p:cNvPr id="7" name="8 CuadroTexto"/>
          <p:cNvSpPr txBox="1">
            <a:spLocks noChangeArrowheads="1"/>
          </p:cNvSpPr>
          <p:nvPr/>
        </p:nvSpPr>
        <p:spPr bwMode="auto">
          <a:xfrm>
            <a:off x="4140200" y="2840038"/>
            <a:ext cx="44640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ES" sz="2800">
                <a:solidFill>
                  <a:schemeClr val="bg1"/>
                </a:solidFill>
                <a:latin typeface="Arial Narrow" panose="020B0606020202030204" pitchFamily="34" charset="0"/>
              </a:rPr>
              <a:t>Walt Disney fue despedido en un periódico porque “le faltaba imaginación y no tenía buenas ideas”.</a:t>
            </a:r>
          </a:p>
          <a:p>
            <a:pPr eaLnBrk="1" hangingPunct="1"/>
            <a:r>
              <a:rPr lang="es-ES_tradnl" altLang="es-ES" sz="2800">
                <a:solidFill>
                  <a:schemeClr val="bg1"/>
                </a:solidFill>
                <a:latin typeface="Arial Narrow" panose="020B0606020202030204" pitchFamily="34" charset="0"/>
              </a:rPr>
              <a:t>Después de varios “fracasos” y quebrar, alcanzó el éxito</a:t>
            </a:r>
            <a:endParaRPr lang="es-ES" altLang="es-ES" sz="2800">
              <a:solidFill>
                <a:schemeClr val="bg1"/>
              </a:solidFill>
              <a:latin typeface="Arial Narrow" panose="020B0606020202030204" pitchFamily="34" charset="0"/>
            </a:endParaRPr>
          </a:p>
        </p:txBody>
      </p:sp>
      <p:pic>
        <p:nvPicPr>
          <p:cNvPr id="8" name="Picture 2" descr="File:Walt disney 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73238"/>
            <a:ext cx="3624262"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8606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8 CuadroTexto"/>
          <p:cNvSpPr txBox="1">
            <a:spLocks noChangeArrowheads="1"/>
          </p:cNvSpPr>
          <p:nvPr/>
        </p:nvSpPr>
        <p:spPr bwMode="auto">
          <a:xfrm>
            <a:off x="3851275" y="1628775"/>
            <a:ext cx="48974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ES" sz="2800">
                <a:solidFill>
                  <a:schemeClr val="bg1"/>
                </a:solidFill>
                <a:latin typeface="Arial Narrow" panose="020B0606020202030204" pitchFamily="34" charset="0"/>
              </a:rPr>
              <a:t>REINVENTARSE CADA VEZ QUE SEA NECESARIO</a:t>
            </a:r>
            <a:endParaRPr lang="es-ES" altLang="es-ES" sz="2800">
              <a:solidFill>
                <a:schemeClr val="bg1"/>
              </a:solidFill>
              <a:latin typeface="Arial Narrow" panose="020B0606020202030204" pitchFamily="34" charset="0"/>
            </a:endParaRPr>
          </a:p>
        </p:txBody>
      </p:sp>
      <p:sp>
        <p:nvSpPr>
          <p:cNvPr id="4" name="8 CuadroTexto"/>
          <p:cNvSpPr txBox="1">
            <a:spLocks noChangeArrowheads="1"/>
          </p:cNvSpPr>
          <p:nvPr/>
        </p:nvSpPr>
        <p:spPr bwMode="auto">
          <a:xfrm>
            <a:off x="4140200" y="2840038"/>
            <a:ext cx="44640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ES" sz="2800">
                <a:solidFill>
                  <a:schemeClr val="bg1"/>
                </a:solidFill>
                <a:latin typeface="Arial Narrow" panose="020B0606020202030204" pitchFamily="34" charset="0"/>
              </a:rPr>
              <a:t>Akio Morita creó una olla para hacer arroz con la que quería hacerse millonario, pero fracasó rotundamente.</a:t>
            </a:r>
          </a:p>
          <a:p>
            <a:pPr eaLnBrk="1" hangingPunct="1"/>
            <a:r>
              <a:rPr lang="es-ES_tradnl" altLang="es-ES" sz="2800">
                <a:solidFill>
                  <a:schemeClr val="bg1"/>
                </a:solidFill>
                <a:latin typeface="Arial Narrow" panose="020B0606020202030204" pitchFamily="34" charset="0"/>
              </a:rPr>
              <a:t>Empezó de cero y creó SONY.</a:t>
            </a:r>
            <a:endParaRPr lang="es-ES" altLang="es-ES" sz="2800">
              <a:solidFill>
                <a:schemeClr val="bg1"/>
              </a:solidFill>
              <a:latin typeface="Arial Narrow" panose="020B0606020202030204" pitchFamily="34" charset="0"/>
            </a:endParaRPr>
          </a:p>
        </p:txBody>
      </p:sp>
      <p:pic>
        <p:nvPicPr>
          <p:cNvPr id="5" name="Picture 2" descr="http://www.stories.bumpshare.net/wp-content/uploads/2012/07/so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211388"/>
            <a:ext cx="3719513"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102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3" name="Picture 2" descr="http://0.tqn.com/d/inventors/1/G/K/9/1/gordon-moor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2627313"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Noy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916113"/>
            <a:ext cx="2473325"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8 CuadroTexto"/>
          <p:cNvSpPr txBox="1">
            <a:spLocks noChangeArrowheads="1"/>
          </p:cNvSpPr>
          <p:nvPr/>
        </p:nvSpPr>
        <p:spPr bwMode="auto">
          <a:xfrm>
            <a:off x="5508625" y="2420938"/>
            <a:ext cx="33845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ES" sz="2400">
                <a:solidFill>
                  <a:schemeClr val="bg1"/>
                </a:solidFill>
                <a:latin typeface="Arial Narrow" panose="020B0606020202030204" pitchFamily="34" charset="0"/>
              </a:rPr>
              <a:t>Gordon Moore y Bob Noyce trabajaron con un Premio Nobel, fundaron junto a 6 colegas más su propia empresa Fairchild Semiconductor Corporation. Finalmente, triunfaron con INTegrated ELectronics.</a:t>
            </a:r>
            <a:endParaRPr lang="es-ES" altLang="es-ES" sz="2400">
              <a:solidFill>
                <a:schemeClr val="bg1"/>
              </a:solidFill>
              <a:latin typeface="Arial Narrow" panose="020B0606020202030204" pitchFamily="34" charset="0"/>
            </a:endParaRPr>
          </a:p>
        </p:txBody>
      </p:sp>
      <p:sp>
        <p:nvSpPr>
          <p:cNvPr id="6" name="8 CuadroTexto"/>
          <p:cNvSpPr txBox="1">
            <a:spLocks noChangeArrowheads="1"/>
          </p:cNvSpPr>
          <p:nvPr/>
        </p:nvSpPr>
        <p:spPr bwMode="auto">
          <a:xfrm>
            <a:off x="5435600" y="1628775"/>
            <a:ext cx="3529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ES" sz="2400" dirty="0">
                <a:solidFill>
                  <a:schemeClr val="bg1"/>
                </a:solidFill>
                <a:latin typeface="Arial Narrow" panose="020B0606020202030204" pitchFamily="34" charset="0"/>
              </a:rPr>
              <a:t>REINVENTARSE CADA VEZ QUE SEA NECESARIO</a:t>
            </a:r>
            <a:endParaRPr lang="es-ES" altLang="es-ES" sz="24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8461748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3" name="Picture 2" descr="C:\Users\Jesus\Desktop\pensamientos y frases\1798593_785485041479014_178183585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28775"/>
            <a:ext cx="4176713"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4 CuadroTexto"/>
          <p:cNvSpPr txBox="1">
            <a:spLocks noChangeArrowheads="1"/>
          </p:cNvSpPr>
          <p:nvPr/>
        </p:nvSpPr>
        <p:spPr bwMode="auto">
          <a:xfrm>
            <a:off x="4643438" y="1557338"/>
            <a:ext cx="3889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ES" sz="2400">
                <a:solidFill>
                  <a:schemeClr val="bg1"/>
                </a:solidFill>
              </a:rPr>
              <a:t>La característica común de la gente feliz es que quiere celebrar todo</a:t>
            </a:r>
            <a:endParaRPr lang="es-ES" altLang="es-ES" sz="2400">
              <a:solidFill>
                <a:schemeClr val="bg1"/>
              </a:solidFill>
            </a:endParaRPr>
          </a:p>
        </p:txBody>
      </p:sp>
      <p:sp>
        <p:nvSpPr>
          <p:cNvPr id="5" name="6 CuadroTexto"/>
          <p:cNvSpPr txBox="1">
            <a:spLocks noChangeArrowheads="1"/>
          </p:cNvSpPr>
          <p:nvPr/>
        </p:nvSpPr>
        <p:spPr bwMode="auto">
          <a:xfrm>
            <a:off x="4643438" y="2708275"/>
            <a:ext cx="3889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ES" sz="2400">
                <a:solidFill>
                  <a:schemeClr val="bg1"/>
                </a:solidFill>
              </a:rPr>
              <a:t>Y la característica común de la gente infeliz es que no quiere celebrar nada</a:t>
            </a:r>
          </a:p>
          <a:p>
            <a:pPr eaLnBrk="1" hangingPunct="1"/>
            <a:endParaRPr lang="es-ES_tradnl" altLang="es-ES" sz="2400">
              <a:solidFill>
                <a:schemeClr val="bg1"/>
              </a:solidFill>
            </a:endParaRPr>
          </a:p>
          <a:p>
            <a:pPr eaLnBrk="1" hangingPunct="1"/>
            <a:r>
              <a:rPr lang="es-ES_tradnl" altLang="es-ES" sz="2400">
                <a:solidFill>
                  <a:schemeClr val="bg1"/>
                </a:solidFill>
              </a:rPr>
              <a:t>Las emociones negativas duran 140 minutos</a:t>
            </a:r>
          </a:p>
          <a:p>
            <a:pPr eaLnBrk="1" hangingPunct="1"/>
            <a:endParaRPr lang="es-ES_tradnl" altLang="es-ES" sz="2400">
              <a:solidFill>
                <a:schemeClr val="bg1"/>
              </a:solidFill>
            </a:endParaRPr>
          </a:p>
          <a:p>
            <a:pPr eaLnBrk="1" hangingPunct="1"/>
            <a:r>
              <a:rPr lang="es-ES_tradnl" altLang="es-ES" sz="2400">
                <a:solidFill>
                  <a:schemeClr val="bg1"/>
                </a:solidFill>
              </a:rPr>
              <a:t>Las emociones positivas duran 60 minutos</a:t>
            </a:r>
            <a:endParaRPr lang="es-ES" altLang="es-ES" sz="2400">
              <a:solidFill>
                <a:schemeClr val="bg1"/>
              </a:solidFill>
            </a:endParaRPr>
          </a:p>
        </p:txBody>
      </p:sp>
    </p:spTree>
    <p:extLst>
      <p:ext uri="{BB962C8B-B14F-4D97-AF65-F5344CB8AC3E}">
        <p14:creationId xmlns:p14="http://schemas.microsoft.com/office/powerpoint/2010/main" val="33693351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3" name="Picture 2" descr="C:\Users\Jesus\Desktop\pensamientos y frases\5558_595328643833416_194213004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060575"/>
            <a:ext cx="44513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4 CuadroTexto"/>
          <p:cNvSpPr txBox="1">
            <a:spLocks noChangeArrowheads="1"/>
          </p:cNvSpPr>
          <p:nvPr/>
        </p:nvSpPr>
        <p:spPr bwMode="auto">
          <a:xfrm>
            <a:off x="5076825" y="2205038"/>
            <a:ext cx="38877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ES" sz="2400">
                <a:solidFill>
                  <a:schemeClr val="bg1"/>
                </a:solidFill>
              </a:rPr>
              <a:t>Me han suspendido ….</a:t>
            </a:r>
          </a:p>
          <a:p>
            <a:pPr eaLnBrk="1" hangingPunct="1"/>
            <a:endParaRPr lang="es-ES_tradnl" altLang="es-ES" sz="2400">
              <a:solidFill>
                <a:schemeClr val="bg1"/>
              </a:solidFill>
            </a:endParaRPr>
          </a:p>
          <a:p>
            <a:pPr eaLnBrk="1" hangingPunct="1"/>
            <a:endParaRPr lang="es-ES_tradnl" altLang="es-ES" sz="2400">
              <a:solidFill>
                <a:schemeClr val="bg1"/>
              </a:solidFill>
            </a:endParaRPr>
          </a:p>
          <a:p>
            <a:pPr eaLnBrk="1" hangingPunct="1"/>
            <a:r>
              <a:rPr lang="es-ES_tradnl" altLang="es-ES" sz="2400">
                <a:solidFill>
                  <a:schemeClr val="bg1"/>
                </a:solidFill>
              </a:rPr>
              <a:t>He aprobado ….</a:t>
            </a:r>
            <a:endParaRPr lang="es-ES" altLang="es-ES" sz="2400">
              <a:solidFill>
                <a:schemeClr val="bg1"/>
              </a:solidFill>
            </a:endParaRPr>
          </a:p>
        </p:txBody>
      </p:sp>
      <p:sp>
        <p:nvSpPr>
          <p:cNvPr id="5" name="6 CuadroTexto"/>
          <p:cNvSpPr txBox="1">
            <a:spLocks noChangeArrowheads="1"/>
          </p:cNvSpPr>
          <p:nvPr/>
        </p:nvSpPr>
        <p:spPr bwMode="auto">
          <a:xfrm>
            <a:off x="5003800" y="4379913"/>
            <a:ext cx="3889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ES" sz="2400">
                <a:solidFill>
                  <a:schemeClr val="bg1"/>
                </a:solidFill>
              </a:rPr>
              <a:t>El que tiene un porqué ….</a:t>
            </a:r>
          </a:p>
          <a:p>
            <a:pPr eaLnBrk="1" hangingPunct="1"/>
            <a:r>
              <a:rPr lang="es-ES_tradnl" altLang="es-ES" sz="2400">
                <a:solidFill>
                  <a:schemeClr val="bg1"/>
                </a:solidFill>
              </a:rPr>
              <a:t>Encuentra un cómo</a:t>
            </a:r>
            <a:endParaRPr lang="es-ES" altLang="es-ES" sz="2400">
              <a:solidFill>
                <a:schemeClr val="bg1"/>
              </a:solidFill>
            </a:endParaRPr>
          </a:p>
        </p:txBody>
      </p:sp>
    </p:spTree>
    <p:extLst>
      <p:ext uri="{BB962C8B-B14F-4D97-AF65-F5344CB8AC3E}">
        <p14:creationId xmlns:p14="http://schemas.microsoft.com/office/powerpoint/2010/main" val="12666075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Rectangle 1028"/>
          <p:cNvSpPr>
            <a:spLocks noChangeArrowheads="1"/>
          </p:cNvSpPr>
          <p:nvPr/>
        </p:nvSpPr>
        <p:spPr bwMode="auto">
          <a:xfrm>
            <a:off x="609600" y="2341563"/>
            <a:ext cx="78486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spcBef>
                <a:spcPct val="20000"/>
              </a:spcBef>
            </a:pPr>
            <a:r>
              <a:rPr lang="es-ES" altLang="es-ES" sz="3600" b="1" dirty="0">
                <a:solidFill>
                  <a:srgbClr val="00CCFF"/>
                </a:solidFill>
                <a:latin typeface="Verdana" panose="020B0604030504040204" pitchFamily="34" charset="0"/>
              </a:rPr>
              <a:t>O</a:t>
            </a:r>
            <a:r>
              <a:rPr lang="es-ES" altLang="es-ES" sz="3600" b="1" dirty="0">
                <a:solidFill>
                  <a:srgbClr val="6600FF"/>
                </a:solidFill>
                <a:latin typeface="Verdana" panose="020B0604030504040204" pitchFamily="34" charset="0"/>
              </a:rPr>
              <a:t>R</a:t>
            </a:r>
            <a:r>
              <a:rPr lang="es-ES" altLang="es-ES" sz="3600" b="1" dirty="0">
                <a:solidFill>
                  <a:srgbClr val="003399"/>
                </a:solidFill>
                <a:latin typeface="Verdana" panose="020B0604030504040204" pitchFamily="34" charset="0"/>
              </a:rPr>
              <a:t>O</a:t>
            </a:r>
            <a:r>
              <a:rPr lang="es-ES" altLang="es-ES" sz="3600" b="1" dirty="0">
                <a:solidFill>
                  <a:srgbClr val="000099"/>
                </a:solidFill>
                <a:latin typeface="Verdana" panose="020B0604030504040204" pitchFamily="34" charset="0"/>
              </a:rPr>
              <a:t>P</a:t>
            </a:r>
            <a:r>
              <a:rPr lang="es-ES" altLang="es-ES" sz="3600" b="1" dirty="0">
                <a:solidFill>
                  <a:srgbClr val="003399"/>
                </a:solidFill>
                <a:latin typeface="Verdana" panose="020B0604030504040204" pitchFamily="34" charset="0"/>
              </a:rPr>
              <a:t> </a:t>
            </a:r>
            <a:r>
              <a:rPr lang="es-ES" altLang="es-ES" sz="3600" b="1" dirty="0">
                <a:solidFill>
                  <a:srgbClr val="3366CC"/>
                </a:solidFill>
                <a:latin typeface="Verdana" panose="020B0604030504040204" pitchFamily="34" charset="0"/>
              </a:rPr>
              <a:t>N</a:t>
            </a:r>
            <a:r>
              <a:rPr lang="es-ES" altLang="es-ES" sz="3600" b="1" dirty="0">
                <a:solidFill>
                  <a:srgbClr val="0066FF"/>
                </a:solidFill>
                <a:latin typeface="Verdana" panose="020B0604030504040204" pitchFamily="34" charset="0"/>
              </a:rPr>
              <a:t>E </a:t>
            </a:r>
            <a:r>
              <a:rPr lang="es-ES" altLang="es-ES" sz="3600" b="1" dirty="0">
                <a:solidFill>
                  <a:srgbClr val="0099FF"/>
                </a:solidFill>
                <a:latin typeface="Verdana" panose="020B0604030504040204" pitchFamily="34" charset="0"/>
              </a:rPr>
              <a:t>N</a:t>
            </a:r>
            <a:r>
              <a:rPr lang="es-ES" altLang="es-ES" sz="3600" b="1" dirty="0">
                <a:solidFill>
                  <a:srgbClr val="3333FF"/>
                </a:solidFill>
                <a:latin typeface="Verdana" panose="020B0604030504040204" pitchFamily="34" charset="0"/>
              </a:rPr>
              <a:t>T </a:t>
            </a:r>
            <a:r>
              <a:rPr lang="es-ES" altLang="es-ES" sz="3600" b="1" dirty="0">
                <a:solidFill>
                  <a:srgbClr val="0000FF"/>
                </a:solidFill>
                <a:latin typeface="Verdana" panose="020B0604030504040204" pitchFamily="34" charset="0"/>
              </a:rPr>
              <a:t>U</a:t>
            </a:r>
            <a:r>
              <a:rPr lang="es-ES" altLang="es-ES" sz="3600" b="1" dirty="0">
                <a:solidFill>
                  <a:srgbClr val="0033CC"/>
                </a:solidFill>
                <a:latin typeface="Verdana" panose="020B0604030504040204" pitchFamily="34" charset="0"/>
              </a:rPr>
              <a:t>S</a:t>
            </a:r>
            <a:r>
              <a:rPr lang="es-ES" altLang="es-ES" sz="3600" b="1" dirty="0">
                <a:latin typeface="Verdana" panose="020B0604030504040204" pitchFamily="34" charset="0"/>
              </a:rPr>
              <a:t> </a:t>
            </a:r>
            <a:r>
              <a:rPr lang="es-ES" altLang="es-ES" sz="3600" b="1" dirty="0">
                <a:solidFill>
                  <a:srgbClr val="6666FF"/>
                </a:solidFill>
                <a:latin typeface="Verdana" panose="020B0604030504040204" pitchFamily="34" charset="0"/>
              </a:rPr>
              <a:t>D</a:t>
            </a:r>
            <a:r>
              <a:rPr lang="es-ES" altLang="es-ES" sz="3600" b="1" dirty="0">
                <a:solidFill>
                  <a:srgbClr val="0066CC"/>
                </a:solidFill>
                <a:latin typeface="Verdana" panose="020B0604030504040204" pitchFamily="34" charset="0"/>
              </a:rPr>
              <a:t>D</a:t>
            </a:r>
            <a:r>
              <a:rPr lang="es-ES" altLang="es-ES" sz="3600" b="1" dirty="0">
                <a:solidFill>
                  <a:srgbClr val="0099CC"/>
                </a:solidFill>
                <a:latin typeface="Verdana" panose="020B0604030504040204" pitchFamily="34" charset="0"/>
              </a:rPr>
              <a:t>E</a:t>
            </a:r>
            <a:r>
              <a:rPr lang="es-ES" altLang="es-ES" sz="3600" b="1" dirty="0">
                <a:solidFill>
                  <a:srgbClr val="6699FF"/>
                </a:solidFill>
                <a:latin typeface="Verdana" panose="020B0604030504040204" pitchFamily="34" charset="0"/>
              </a:rPr>
              <a:t>E</a:t>
            </a:r>
            <a:r>
              <a:rPr lang="es-ES" altLang="es-ES" sz="3600" b="1" dirty="0">
                <a:solidFill>
                  <a:srgbClr val="99CCFF"/>
                </a:solidFill>
                <a:latin typeface="Verdana" panose="020B0604030504040204" pitchFamily="34" charset="0"/>
              </a:rPr>
              <a:t>N </a:t>
            </a:r>
            <a:r>
              <a:rPr lang="es-ES" altLang="es-ES" sz="3600" b="1" dirty="0">
                <a:solidFill>
                  <a:srgbClr val="0033CC"/>
                </a:solidFill>
                <a:latin typeface="Verdana" panose="020B0604030504040204" pitchFamily="34" charset="0"/>
              </a:rPr>
              <a:t>I</a:t>
            </a:r>
            <a:r>
              <a:rPr lang="es-ES" altLang="es-ES" sz="3600" b="1" dirty="0">
                <a:solidFill>
                  <a:srgbClr val="3366FF"/>
                </a:solidFill>
                <a:latin typeface="Verdana" panose="020B0604030504040204" pitchFamily="34" charset="0"/>
              </a:rPr>
              <a:t>AS</a:t>
            </a:r>
            <a:endParaRPr lang="es-ES" altLang="es-ES" sz="3600" b="1" dirty="0">
              <a:solidFill>
                <a:srgbClr val="99CCFF"/>
              </a:solidFill>
              <a:latin typeface="Verdana" panose="020B0604030504040204" pitchFamily="34" charset="0"/>
            </a:endParaRPr>
          </a:p>
          <a:p>
            <a:pPr eaLnBrk="1" hangingPunct="1">
              <a:lnSpc>
                <a:spcPct val="150000"/>
              </a:lnSpc>
              <a:spcBef>
                <a:spcPct val="20000"/>
              </a:spcBef>
            </a:pPr>
            <a:endParaRPr lang="es-ES" altLang="es-ES" sz="3600" b="1" dirty="0">
              <a:latin typeface="Verdana" panose="020B0604030504040204" pitchFamily="34" charset="0"/>
            </a:endParaRPr>
          </a:p>
        </p:txBody>
      </p:sp>
      <p:sp>
        <p:nvSpPr>
          <p:cNvPr id="4" name="Rectangle 1029"/>
          <p:cNvSpPr>
            <a:spLocks noChangeArrowheads="1"/>
          </p:cNvSpPr>
          <p:nvPr/>
        </p:nvSpPr>
        <p:spPr bwMode="auto">
          <a:xfrm>
            <a:off x="684213" y="3968750"/>
            <a:ext cx="78486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spcBef>
                <a:spcPct val="20000"/>
              </a:spcBef>
            </a:pPr>
            <a:r>
              <a:rPr lang="es-ES" altLang="es-ES" sz="3600" b="1">
                <a:solidFill>
                  <a:srgbClr val="000099"/>
                </a:solidFill>
                <a:latin typeface="Verdana" panose="020B0604030504040204" pitchFamily="34" charset="0"/>
              </a:rPr>
              <a:t>P</a:t>
            </a:r>
            <a:r>
              <a:rPr lang="es-ES" altLang="es-ES" sz="3600" b="1">
                <a:solidFill>
                  <a:srgbClr val="003399"/>
                </a:solidFill>
                <a:latin typeface="Verdana" panose="020B0604030504040204" pitchFamily="34" charset="0"/>
              </a:rPr>
              <a:t>O</a:t>
            </a:r>
            <a:r>
              <a:rPr lang="es-ES" altLang="es-ES" sz="3600" b="1">
                <a:solidFill>
                  <a:srgbClr val="3366CC"/>
                </a:solidFill>
                <a:latin typeface="Verdana" panose="020B0604030504040204" pitchFamily="34" charset="0"/>
              </a:rPr>
              <a:t>N</a:t>
            </a:r>
            <a:r>
              <a:rPr lang="es-ES" altLang="es-ES" sz="3600" b="1">
                <a:latin typeface="Verdana" panose="020B0604030504040204" pitchFamily="34" charset="0"/>
              </a:rPr>
              <a:t> </a:t>
            </a:r>
            <a:r>
              <a:rPr lang="es-ES" altLang="es-ES" sz="3600" b="1">
                <a:solidFill>
                  <a:srgbClr val="3333FF"/>
                </a:solidFill>
                <a:latin typeface="Verdana" panose="020B0604030504040204" pitchFamily="34" charset="0"/>
              </a:rPr>
              <a:t>T</a:t>
            </a:r>
            <a:r>
              <a:rPr lang="es-ES" altLang="es-ES" sz="3600" b="1">
                <a:solidFill>
                  <a:srgbClr val="0000FF"/>
                </a:solidFill>
                <a:latin typeface="Verdana" panose="020B0604030504040204" pitchFamily="34" charset="0"/>
              </a:rPr>
              <a:t>U</a:t>
            </a:r>
            <a:r>
              <a:rPr lang="es-ES" altLang="es-ES" sz="3600" b="1">
                <a:solidFill>
                  <a:srgbClr val="0033CC"/>
                </a:solidFill>
                <a:latin typeface="Verdana" panose="020B0604030504040204" pitchFamily="34" charset="0"/>
              </a:rPr>
              <a:t>S</a:t>
            </a:r>
            <a:r>
              <a:rPr lang="es-ES" altLang="es-ES" sz="3600" b="1">
                <a:latin typeface="Verdana" panose="020B0604030504040204" pitchFamily="34" charset="0"/>
              </a:rPr>
              <a:t> </a:t>
            </a:r>
            <a:r>
              <a:rPr lang="es-ES" altLang="es-ES" sz="3600" b="1">
                <a:solidFill>
                  <a:srgbClr val="0033CC"/>
                </a:solidFill>
                <a:latin typeface="Verdana" panose="020B0604030504040204" pitchFamily="34" charset="0"/>
              </a:rPr>
              <a:t>I</a:t>
            </a:r>
            <a:r>
              <a:rPr lang="es-ES" altLang="es-ES" sz="3600" b="1">
                <a:solidFill>
                  <a:srgbClr val="0066CC"/>
                </a:solidFill>
                <a:latin typeface="Verdana" panose="020B0604030504040204" pitchFamily="34" charset="0"/>
              </a:rPr>
              <a:t>D</a:t>
            </a:r>
            <a:r>
              <a:rPr lang="es-ES" altLang="es-ES" sz="3600" b="1">
                <a:solidFill>
                  <a:srgbClr val="0099CC"/>
                </a:solidFill>
                <a:latin typeface="Verdana" panose="020B0604030504040204" pitchFamily="34" charset="0"/>
              </a:rPr>
              <a:t>E</a:t>
            </a:r>
            <a:r>
              <a:rPr lang="es-ES" altLang="es-ES" sz="3600" b="1">
                <a:solidFill>
                  <a:srgbClr val="3366FF"/>
                </a:solidFill>
                <a:latin typeface="Verdana" panose="020B0604030504040204" pitchFamily="34" charset="0"/>
              </a:rPr>
              <a:t>AS</a:t>
            </a:r>
            <a:r>
              <a:rPr lang="es-ES" altLang="es-ES" sz="3600" b="1">
                <a:latin typeface="Verdana" panose="020B0604030504040204" pitchFamily="34" charset="0"/>
              </a:rPr>
              <a:t> </a:t>
            </a:r>
            <a:r>
              <a:rPr lang="es-ES" altLang="es-ES" sz="3600" b="1">
                <a:solidFill>
                  <a:srgbClr val="0066FF"/>
                </a:solidFill>
                <a:latin typeface="Verdana" panose="020B0604030504040204" pitchFamily="34" charset="0"/>
              </a:rPr>
              <a:t>E</a:t>
            </a:r>
            <a:r>
              <a:rPr lang="es-ES" altLang="es-ES" sz="3600" b="1">
                <a:solidFill>
                  <a:srgbClr val="0099FF"/>
                </a:solidFill>
                <a:latin typeface="Verdana" panose="020B0604030504040204" pitchFamily="34" charset="0"/>
              </a:rPr>
              <a:t>N</a:t>
            </a:r>
            <a:r>
              <a:rPr lang="es-ES" altLang="es-ES" sz="3600" b="1">
                <a:latin typeface="Verdana" panose="020B0604030504040204" pitchFamily="34" charset="0"/>
              </a:rPr>
              <a:t> </a:t>
            </a:r>
            <a:r>
              <a:rPr lang="es-ES" altLang="es-ES" sz="3600" b="1">
                <a:solidFill>
                  <a:srgbClr val="00CCFF"/>
                </a:solidFill>
                <a:latin typeface="Verdana" panose="020B0604030504040204" pitchFamily="34" charset="0"/>
              </a:rPr>
              <a:t>O</a:t>
            </a:r>
            <a:r>
              <a:rPr lang="es-ES" altLang="es-ES" sz="3600" b="1">
                <a:solidFill>
                  <a:srgbClr val="6600FF"/>
                </a:solidFill>
                <a:latin typeface="Verdana" panose="020B0604030504040204" pitchFamily="34" charset="0"/>
              </a:rPr>
              <a:t>R</a:t>
            </a:r>
            <a:r>
              <a:rPr lang="es-ES" altLang="es-ES" sz="3600" b="1">
                <a:solidFill>
                  <a:srgbClr val="6666FF"/>
                </a:solidFill>
                <a:latin typeface="Verdana" panose="020B0604030504040204" pitchFamily="34" charset="0"/>
              </a:rPr>
              <a:t>D</a:t>
            </a:r>
            <a:r>
              <a:rPr lang="es-ES" altLang="es-ES" sz="3600" b="1">
                <a:solidFill>
                  <a:srgbClr val="000066"/>
                </a:solidFill>
                <a:latin typeface="Verdana" panose="020B0604030504040204" pitchFamily="34" charset="0"/>
              </a:rPr>
              <a:t>E</a:t>
            </a:r>
            <a:r>
              <a:rPr lang="es-ES" altLang="es-ES" sz="3600" b="1">
                <a:solidFill>
                  <a:srgbClr val="99CCFF"/>
                </a:solidFill>
                <a:latin typeface="Verdana" panose="020B0604030504040204" pitchFamily="34" charset="0"/>
              </a:rPr>
              <a:t>N</a:t>
            </a:r>
          </a:p>
          <a:p>
            <a:pPr eaLnBrk="1" hangingPunct="1">
              <a:lnSpc>
                <a:spcPct val="150000"/>
              </a:lnSpc>
              <a:spcBef>
                <a:spcPct val="20000"/>
              </a:spcBef>
            </a:pPr>
            <a:endParaRPr lang="es-ES" altLang="es-ES" sz="3600" b="1">
              <a:latin typeface="Verdana" panose="020B0604030504040204" pitchFamily="34" charset="0"/>
            </a:endParaRPr>
          </a:p>
        </p:txBody>
      </p:sp>
    </p:spTree>
    <p:extLst>
      <p:ext uri="{BB962C8B-B14F-4D97-AF65-F5344CB8AC3E}">
        <p14:creationId xmlns:p14="http://schemas.microsoft.com/office/powerpoint/2010/main" val="380477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6 Marcador de contenido"/>
          <p:cNvSpPr>
            <a:spLocks noGrp="1"/>
          </p:cNvSpPr>
          <p:nvPr>
            <p:ph idx="4294967295"/>
          </p:nvPr>
        </p:nvSpPr>
        <p:spPr>
          <a:xfrm>
            <a:off x="468313" y="1773238"/>
            <a:ext cx="8064500" cy="2519362"/>
          </a:xfrm>
        </p:spPr>
        <p:txBody>
          <a:bodyPr/>
          <a:lstStyle/>
          <a:p>
            <a:pPr marL="0" indent="0" algn="ctr">
              <a:buFont typeface="Wingdings" panose="05000000000000000000" pitchFamily="2" charset="2"/>
              <a:buNone/>
            </a:pPr>
            <a:r>
              <a:rPr lang="es-ES" altLang="es-ES" sz="3400" dirty="0" smtClean="0"/>
              <a:t>“No es esperable que todos los investigadores del sistema público tengan una vocación hacia la empresa ……</a:t>
            </a:r>
          </a:p>
        </p:txBody>
      </p:sp>
      <p:sp>
        <p:nvSpPr>
          <p:cNvPr id="4" name="6 Marcador de contenido"/>
          <p:cNvSpPr>
            <a:spLocks noGrp="1"/>
          </p:cNvSpPr>
          <p:nvPr>
            <p:ph idx="4294967295"/>
          </p:nvPr>
        </p:nvSpPr>
        <p:spPr>
          <a:xfrm>
            <a:off x="620713" y="4221163"/>
            <a:ext cx="8064500" cy="1655762"/>
          </a:xfrm>
        </p:spPr>
        <p:txBody>
          <a:bodyPr/>
          <a:lstStyle/>
          <a:p>
            <a:pPr marL="0" indent="0" algn="ctr">
              <a:buFont typeface="Wingdings" panose="05000000000000000000" pitchFamily="2" charset="2"/>
              <a:buNone/>
            </a:pPr>
            <a:r>
              <a:rPr lang="es-ES" altLang="es-ES" sz="3400" smtClean="0"/>
              <a:t> … pero sí es necesario que aquellos que la tengan puedan desarrollarla”</a:t>
            </a:r>
          </a:p>
          <a:p>
            <a:pPr marL="0" indent="0" algn="r">
              <a:buFont typeface="Wingdings" panose="05000000000000000000" pitchFamily="2" charset="2"/>
              <a:buNone/>
            </a:pPr>
            <a:r>
              <a:rPr lang="es-ES" altLang="es-ES" sz="2000" smtClean="0"/>
              <a:t>COTEC 2010</a:t>
            </a:r>
          </a:p>
          <a:p>
            <a:pPr marL="0" indent="0">
              <a:buFont typeface="Wingdings" panose="05000000000000000000" pitchFamily="2" charset="2"/>
              <a:buNone/>
            </a:pPr>
            <a:endParaRPr lang="es-ES" altLang="es-ES" sz="3400" smtClean="0"/>
          </a:p>
        </p:txBody>
      </p:sp>
    </p:spTree>
    <p:extLst>
      <p:ext uri="{BB962C8B-B14F-4D97-AF65-F5344CB8AC3E}">
        <p14:creationId xmlns:p14="http://schemas.microsoft.com/office/powerpoint/2010/main" val="31164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Text Box 62"/>
          <p:cNvSpPr txBox="1">
            <a:spLocks noChangeArrowheads="1"/>
          </p:cNvSpPr>
          <p:nvPr/>
        </p:nvSpPr>
        <p:spPr bwMode="auto">
          <a:xfrm>
            <a:off x="755650" y="908720"/>
            <a:ext cx="76977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s-ES" sz="2600" dirty="0">
                <a:solidFill>
                  <a:schemeClr val="bg1"/>
                </a:solidFill>
                <a:latin typeface="Arial Narrow" panose="020B0606020202030204" pitchFamily="34" charset="0"/>
              </a:rPr>
              <a:t>Amplificador Operacional</a:t>
            </a:r>
            <a:endParaRPr lang="es-ES" altLang="es-ES" sz="2600" dirty="0">
              <a:solidFill>
                <a:schemeClr val="bg1"/>
              </a:solidFill>
              <a:latin typeface="Arial Narrow" panose="020B0606020202030204" pitchFamily="34" charset="0"/>
            </a:endParaRPr>
          </a:p>
        </p:txBody>
      </p:sp>
      <p:sp>
        <p:nvSpPr>
          <p:cNvPr id="4" name="Text Box 64"/>
          <p:cNvSpPr txBox="1">
            <a:spLocks noChangeArrowheads="1"/>
          </p:cNvSpPr>
          <p:nvPr/>
        </p:nvSpPr>
        <p:spPr bwMode="auto">
          <a:xfrm>
            <a:off x="3563938" y="1785005"/>
            <a:ext cx="54006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Arial" panose="020B0604020202020204" pitchFamily="34" charset="0"/>
              <a:buChar char="•"/>
            </a:pPr>
            <a:r>
              <a:rPr lang="es-ES" altLang="es-ES" sz="2400" dirty="0">
                <a:solidFill>
                  <a:schemeClr val="bg1"/>
                </a:solidFill>
                <a:latin typeface="Arial Narrow" panose="020B0606020202030204" pitchFamily="34" charset="0"/>
              </a:rPr>
              <a:t> En 1943 </a:t>
            </a:r>
            <a:r>
              <a:rPr lang="es-ES" altLang="es-ES" sz="2400" dirty="0" err="1">
                <a:solidFill>
                  <a:schemeClr val="bg1"/>
                </a:solidFill>
                <a:latin typeface="Arial Narrow" panose="020B0606020202030204" pitchFamily="34" charset="0"/>
              </a:rPr>
              <a:t>Ragazzinni</a:t>
            </a:r>
            <a:r>
              <a:rPr lang="es-ES" altLang="es-ES" sz="2400" dirty="0">
                <a:solidFill>
                  <a:schemeClr val="bg1"/>
                </a:solidFill>
                <a:latin typeface="Arial Narrow" panose="020B0606020202030204" pitchFamily="34" charset="0"/>
              </a:rPr>
              <a:t> utiliza este nombre en un artículo para un dispositivo construido con válvulas de vacío</a:t>
            </a:r>
          </a:p>
          <a:p>
            <a:pPr algn="just" eaLnBrk="1" hangingPunct="1">
              <a:buFont typeface="Arial" panose="020B0604020202020204" pitchFamily="34" charset="0"/>
              <a:buChar char="•"/>
            </a:pPr>
            <a:r>
              <a:rPr lang="es-ES" altLang="es-ES" sz="2400" dirty="0">
                <a:solidFill>
                  <a:schemeClr val="bg1"/>
                </a:solidFill>
                <a:latin typeface="Arial Narrow" panose="020B0606020202030204" pitchFamily="34" charset="0"/>
              </a:rPr>
              <a:t> En 1962 fueron presentadas las </a:t>
            </a:r>
            <a:r>
              <a:rPr lang="es-ES" altLang="es-ES" sz="2400" dirty="0" smtClean="0">
                <a:solidFill>
                  <a:schemeClr val="bg1"/>
                </a:solidFill>
                <a:latin typeface="Arial Narrow" panose="020B0606020202030204" pitchFamily="34" charset="0"/>
              </a:rPr>
              <a:t>primeras </a:t>
            </a:r>
            <a:r>
              <a:rPr lang="es-ES" altLang="es-ES" sz="2400" dirty="0">
                <a:solidFill>
                  <a:schemeClr val="bg1"/>
                </a:solidFill>
                <a:latin typeface="Arial Narrow" panose="020B0606020202030204" pitchFamily="34" charset="0"/>
              </a:rPr>
              <a:t>series de AOP de estado sólido por </a:t>
            </a:r>
            <a:r>
              <a:rPr lang="es-ES" altLang="es-ES" sz="2400" dirty="0" err="1">
                <a:solidFill>
                  <a:schemeClr val="bg1"/>
                </a:solidFill>
                <a:latin typeface="Arial Narrow" panose="020B0606020202030204" pitchFamily="34" charset="0"/>
              </a:rPr>
              <a:t>Burr</a:t>
            </a:r>
            <a:r>
              <a:rPr lang="es-ES" altLang="es-ES" sz="2400" dirty="0">
                <a:solidFill>
                  <a:schemeClr val="bg1"/>
                </a:solidFill>
                <a:latin typeface="Arial Narrow" panose="020B0606020202030204" pitchFamily="34" charset="0"/>
              </a:rPr>
              <a:t>-Brown </a:t>
            </a:r>
            <a:r>
              <a:rPr lang="es-ES" altLang="es-ES" sz="2400" dirty="0" err="1">
                <a:solidFill>
                  <a:schemeClr val="bg1"/>
                </a:solidFill>
                <a:latin typeface="Arial Narrow" panose="020B0606020202030204" pitchFamily="34" charset="0"/>
              </a:rPr>
              <a:t>Research</a:t>
            </a:r>
            <a:r>
              <a:rPr lang="es-ES" altLang="es-ES" sz="2400" dirty="0">
                <a:solidFill>
                  <a:schemeClr val="bg1"/>
                </a:solidFill>
                <a:latin typeface="Arial Narrow" panose="020B0606020202030204" pitchFamily="34" charset="0"/>
              </a:rPr>
              <a:t> </a:t>
            </a:r>
            <a:r>
              <a:rPr lang="es-ES" altLang="es-ES" sz="2400" dirty="0" err="1">
                <a:solidFill>
                  <a:schemeClr val="bg1"/>
                </a:solidFill>
                <a:latin typeface="Arial Narrow" panose="020B0606020202030204" pitchFamily="34" charset="0"/>
              </a:rPr>
              <a:t>Corporation</a:t>
            </a:r>
            <a:r>
              <a:rPr lang="es-ES" altLang="es-ES" sz="2400" dirty="0">
                <a:solidFill>
                  <a:schemeClr val="bg1"/>
                </a:solidFill>
                <a:latin typeface="Arial Narrow" panose="020B0606020202030204" pitchFamily="34" charset="0"/>
              </a:rPr>
              <a:t> y G.A. </a:t>
            </a:r>
            <a:r>
              <a:rPr lang="es-ES" altLang="es-ES" sz="2400" dirty="0" err="1">
                <a:solidFill>
                  <a:schemeClr val="bg1"/>
                </a:solidFill>
                <a:latin typeface="Arial Narrow" panose="020B0606020202030204" pitchFamily="34" charset="0"/>
              </a:rPr>
              <a:t>Philbrick</a:t>
            </a:r>
            <a:r>
              <a:rPr lang="es-ES" altLang="es-ES" sz="2400" dirty="0">
                <a:solidFill>
                  <a:schemeClr val="bg1"/>
                </a:solidFill>
                <a:latin typeface="Arial Narrow" panose="020B0606020202030204" pitchFamily="34" charset="0"/>
              </a:rPr>
              <a:t> </a:t>
            </a:r>
            <a:r>
              <a:rPr lang="es-ES" altLang="es-ES" sz="2400" dirty="0" err="1">
                <a:solidFill>
                  <a:schemeClr val="bg1"/>
                </a:solidFill>
                <a:latin typeface="Arial Narrow" panose="020B0606020202030204" pitchFamily="34" charset="0"/>
              </a:rPr>
              <a:t>Researchers</a:t>
            </a:r>
            <a:r>
              <a:rPr lang="es-ES" altLang="es-ES" sz="2400" dirty="0">
                <a:solidFill>
                  <a:schemeClr val="bg1"/>
                </a:solidFill>
                <a:latin typeface="Arial Narrow" panose="020B0606020202030204" pitchFamily="34" charset="0"/>
              </a:rPr>
              <a:t> Inc.</a:t>
            </a:r>
          </a:p>
          <a:p>
            <a:pPr algn="just" eaLnBrk="1" hangingPunct="1">
              <a:buFont typeface="Arial" panose="020B0604020202020204" pitchFamily="34" charset="0"/>
              <a:buChar char="•"/>
            </a:pPr>
            <a:r>
              <a:rPr lang="es-ES_tradnl" altLang="es-ES" sz="2400" dirty="0">
                <a:solidFill>
                  <a:schemeClr val="bg1"/>
                </a:solidFill>
                <a:latin typeface="Arial Narrow" panose="020B0606020202030204" pitchFamily="34" charset="0"/>
              </a:rPr>
              <a:t> El primer AOP de estado sólido monolítico fue diseñado por Robert </a:t>
            </a:r>
            <a:r>
              <a:rPr lang="es-ES_tradnl" altLang="es-ES" sz="2400" dirty="0" err="1">
                <a:solidFill>
                  <a:schemeClr val="bg1"/>
                </a:solidFill>
                <a:latin typeface="Arial Narrow" panose="020B0606020202030204" pitchFamily="34" charset="0"/>
              </a:rPr>
              <a:t>Widlar</a:t>
            </a:r>
            <a:r>
              <a:rPr lang="es-ES_tradnl" altLang="es-ES" sz="2400" dirty="0">
                <a:solidFill>
                  <a:schemeClr val="bg1"/>
                </a:solidFill>
                <a:latin typeface="Arial Narrow" panose="020B0606020202030204" pitchFamily="34" charset="0"/>
              </a:rPr>
              <a:t> y fabricado por Fairchild </a:t>
            </a:r>
            <a:r>
              <a:rPr lang="es-ES_tradnl" altLang="es-ES" sz="2400" dirty="0" err="1">
                <a:solidFill>
                  <a:schemeClr val="bg1"/>
                </a:solidFill>
                <a:latin typeface="Arial Narrow" panose="020B0606020202030204" pitchFamily="34" charset="0"/>
              </a:rPr>
              <a:t>Semiconductors</a:t>
            </a:r>
            <a:endParaRPr lang="es-ES_tradnl" altLang="es-ES" sz="2400" dirty="0">
              <a:solidFill>
                <a:schemeClr val="bg1"/>
              </a:solidFill>
              <a:latin typeface="Arial Narrow" panose="020B0606020202030204" pitchFamily="34" charset="0"/>
            </a:endParaRPr>
          </a:p>
          <a:p>
            <a:pPr algn="just" eaLnBrk="1" hangingPunct="1">
              <a:buFont typeface="Arial" panose="020B0604020202020204" pitchFamily="34" charset="0"/>
              <a:buChar char="•"/>
            </a:pPr>
            <a:r>
              <a:rPr lang="es-ES_tradnl" altLang="es-ES" sz="2400" dirty="0">
                <a:solidFill>
                  <a:schemeClr val="bg1"/>
                </a:solidFill>
                <a:latin typeface="Arial Narrow" panose="020B0606020202030204" pitchFamily="34" charset="0"/>
              </a:rPr>
              <a:t> PVP: 300 $ industria Aeroespacial y Militar</a:t>
            </a:r>
          </a:p>
          <a:p>
            <a:pPr algn="just" eaLnBrk="1" hangingPunct="1">
              <a:buFont typeface="Arial" panose="020B0604020202020204" pitchFamily="34" charset="0"/>
              <a:buChar char="•"/>
            </a:pPr>
            <a:r>
              <a:rPr lang="es-ES_tradnl" altLang="es-ES" sz="2400" dirty="0">
                <a:solidFill>
                  <a:schemeClr val="bg1"/>
                </a:solidFill>
                <a:latin typeface="Arial Narrow" panose="020B0606020202030204" pitchFamily="34" charset="0"/>
              </a:rPr>
              <a:t> En 1965 </a:t>
            </a:r>
            <a:r>
              <a:rPr lang="es-ES_tradnl" altLang="es-ES" sz="2400" dirty="0" err="1">
                <a:solidFill>
                  <a:schemeClr val="bg1"/>
                </a:solidFill>
                <a:latin typeface="Arial Narrow" panose="020B0606020202030204" pitchFamily="34" charset="0"/>
              </a:rPr>
              <a:t>Widlar</a:t>
            </a:r>
            <a:r>
              <a:rPr lang="es-ES_tradnl" altLang="es-ES" sz="2400" dirty="0">
                <a:solidFill>
                  <a:schemeClr val="bg1"/>
                </a:solidFill>
                <a:latin typeface="Arial Narrow" panose="020B0606020202030204" pitchFamily="34" charset="0"/>
              </a:rPr>
              <a:t> introdujo un diseño mejorado</a:t>
            </a:r>
            <a:endParaRPr lang="es-ES" altLang="es-ES" sz="2400" dirty="0">
              <a:solidFill>
                <a:schemeClr val="bg1"/>
              </a:solidFill>
              <a:latin typeface="Arial Narrow" panose="020B0606020202030204" pitchFamily="34" charset="0"/>
            </a:endParaRPr>
          </a:p>
        </p:txBody>
      </p:sp>
      <p:pic>
        <p:nvPicPr>
          <p:cNvPr id="5" name="Picture 2" descr="File:Widlar - NatSemi LM10 36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133600"/>
            <a:ext cx="3192463"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204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556792"/>
            <a:ext cx="243205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3059113" y="2167980"/>
            <a:ext cx="58324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ES" sz="2400" b="1">
                <a:solidFill>
                  <a:schemeClr val="bg1"/>
                </a:solidFill>
                <a:latin typeface="Arial Narrow" panose="020B0606020202030204" pitchFamily="34" charset="0"/>
              </a:rPr>
              <a:t>El Tratamiento:</a:t>
            </a:r>
          </a:p>
          <a:p>
            <a:pPr eaLnBrk="1" hangingPunct="1"/>
            <a:endParaRPr lang="es-ES" altLang="es-ES" sz="2400" b="1">
              <a:solidFill>
                <a:schemeClr val="bg1"/>
              </a:solidFill>
              <a:latin typeface="Arial Narrow" panose="020B0606020202030204" pitchFamily="34" charset="0"/>
            </a:endParaRPr>
          </a:p>
          <a:p>
            <a:pPr algn="just" eaLnBrk="1" hangingPunct="1"/>
            <a:r>
              <a:rPr lang="es-ES" altLang="es-ES" sz="2400" i="1">
                <a:solidFill>
                  <a:schemeClr val="bg1"/>
                </a:solidFill>
                <a:latin typeface="Arial Narrow" panose="020B0606020202030204" pitchFamily="34" charset="0"/>
              </a:rPr>
              <a:t>“Para que un país desarrolle tecnologías complejas, necesita tener gente con capacidades complejas”</a:t>
            </a:r>
          </a:p>
          <a:p>
            <a:pPr algn="just" eaLnBrk="1" hangingPunct="1"/>
            <a:r>
              <a:rPr lang="es-ES_tradnl" altLang="es-ES" sz="2400" i="1">
                <a:solidFill>
                  <a:schemeClr val="bg1"/>
                </a:solidFill>
                <a:latin typeface="Arial Narrow" panose="020B0606020202030204" pitchFamily="34" charset="0"/>
              </a:rPr>
              <a:t>“Ustedes necesitan este tipo de gente, que tenga conocimientos profundos de tecnología, que sepa idiomas y que pueda </a:t>
            </a:r>
            <a:r>
              <a:rPr lang="es-ES_tradnl" altLang="es-ES" sz="2400" b="1" i="1">
                <a:solidFill>
                  <a:schemeClr val="bg1"/>
                </a:solidFill>
                <a:latin typeface="Arial Narrow" panose="020B0606020202030204" pitchFamily="34" charset="0"/>
              </a:rPr>
              <a:t>crear productos</a:t>
            </a:r>
            <a:r>
              <a:rPr lang="es-ES_tradnl" altLang="es-ES" sz="2400" i="1">
                <a:solidFill>
                  <a:schemeClr val="bg1"/>
                </a:solidFill>
                <a:latin typeface="Arial Narrow" panose="020B0606020202030204" pitchFamily="34" charset="0"/>
              </a:rPr>
              <a:t> y </a:t>
            </a:r>
            <a:r>
              <a:rPr lang="es-ES_tradnl" altLang="es-ES" sz="2400" b="1" i="1">
                <a:solidFill>
                  <a:schemeClr val="bg1"/>
                </a:solidFill>
                <a:latin typeface="Arial Narrow" panose="020B0606020202030204" pitchFamily="34" charset="0"/>
              </a:rPr>
              <a:t>procesos innovadores</a:t>
            </a:r>
            <a:r>
              <a:rPr lang="es-ES_tradnl" altLang="es-ES" sz="2400" i="1">
                <a:solidFill>
                  <a:schemeClr val="bg1"/>
                </a:solidFill>
                <a:latin typeface="Arial Narrow" panose="020B0606020202030204" pitchFamily="34" charset="0"/>
              </a:rPr>
              <a:t>. Todo se reduce a eso.”</a:t>
            </a:r>
            <a:endParaRPr lang="es-ES" altLang="es-ES" sz="2400" i="1">
              <a:solidFill>
                <a:schemeClr val="bg1"/>
              </a:solidFill>
              <a:latin typeface="Arial Narrow" panose="020B0606020202030204" pitchFamily="34" charset="0"/>
            </a:endParaRPr>
          </a:p>
        </p:txBody>
      </p:sp>
    </p:spTree>
    <p:extLst>
      <p:ext uri="{BB962C8B-B14F-4D97-AF65-F5344CB8AC3E}">
        <p14:creationId xmlns:p14="http://schemas.microsoft.com/office/powerpoint/2010/main" val="308452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3" name="Picture 7" descr="Bionatu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89138"/>
            <a:ext cx="28575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Logo carburesGroup fondo tranpar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557338"/>
            <a:ext cx="4535488"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3573463"/>
            <a:ext cx="31686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Kandor Graph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963863"/>
            <a:ext cx="13335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4 CuadroTexto"/>
          <p:cNvSpPr txBox="1">
            <a:spLocks noChangeArrowheads="1"/>
          </p:cNvSpPr>
          <p:nvPr/>
        </p:nvSpPr>
        <p:spPr bwMode="auto">
          <a:xfrm>
            <a:off x="827088" y="5013325"/>
            <a:ext cx="38893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6BD2A"/>
              </a:buClr>
              <a:buSzPct val="90000"/>
              <a:buFont typeface="Wingdings" panose="05000000000000000000" pitchFamily="2" charset="2"/>
              <a:buChar char="§"/>
              <a:defRPr sz="2400">
                <a:solidFill>
                  <a:srgbClr val="4D4948"/>
                </a:solidFill>
                <a:latin typeface="Arial" panose="020B0604020202020204" pitchFamily="34" charset="0"/>
              </a:defRPr>
            </a:lvl1pPr>
            <a:lvl2pPr marL="742950" indent="-285750">
              <a:spcBef>
                <a:spcPct val="20000"/>
              </a:spcBef>
              <a:buClr>
                <a:srgbClr val="76BD2A"/>
              </a:buClr>
              <a:buSzPct val="90000"/>
              <a:buFont typeface="Arial" panose="020B0604020202020204" pitchFamily="34" charset="0"/>
              <a:buChar char="•"/>
              <a:defRPr sz="2400">
                <a:solidFill>
                  <a:srgbClr val="4D4948"/>
                </a:solidFill>
                <a:latin typeface="Arial" panose="020B0604020202020204" pitchFamily="34" charset="0"/>
              </a:defRPr>
            </a:lvl2pPr>
            <a:lvl3pPr marL="1143000" indent="-228600">
              <a:spcBef>
                <a:spcPct val="20000"/>
              </a:spcBef>
              <a:buClr>
                <a:srgbClr val="76BD2A"/>
              </a:buClr>
              <a:buSzPct val="90000"/>
              <a:buFont typeface="Arial" panose="020B0604020202020204" pitchFamily="34" charset="0"/>
              <a:buChar char="•"/>
              <a:defRPr sz="2000">
                <a:solidFill>
                  <a:srgbClr val="4D4948"/>
                </a:solidFill>
                <a:latin typeface="Arial" panose="020B0604020202020204" pitchFamily="34" charset="0"/>
              </a:defRPr>
            </a:lvl3pPr>
            <a:lvl4pPr marL="1600200" indent="-228600">
              <a:spcBef>
                <a:spcPct val="20000"/>
              </a:spcBef>
              <a:buClr>
                <a:srgbClr val="76BD2A"/>
              </a:buClr>
              <a:buSzPct val="90000"/>
              <a:buFont typeface="Arial" panose="020B0604020202020204" pitchFamily="34" charset="0"/>
              <a:buChar char="•"/>
              <a:defRPr sz="2000">
                <a:solidFill>
                  <a:srgbClr val="4D4948"/>
                </a:solidFill>
                <a:latin typeface="Arial" panose="020B0604020202020204" pitchFamily="34" charset="0"/>
              </a:defRPr>
            </a:lvl4pPr>
            <a:lvl5pPr marL="2057400" indent="-228600">
              <a:spcBef>
                <a:spcPct val="20000"/>
              </a:spcBef>
              <a:buClr>
                <a:srgbClr val="76BD2A"/>
              </a:buClr>
              <a:buSzPct val="90000"/>
              <a:buFont typeface="Arial" panose="020B0604020202020204" pitchFamily="34" charset="0"/>
              <a:buChar char="•"/>
              <a:defRPr sz="2000">
                <a:solidFill>
                  <a:srgbClr val="4D4948"/>
                </a:solidFill>
                <a:latin typeface="Arial" panose="020B0604020202020204" pitchFamily="34" charset="0"/>
              </a:defRPr>
            </a:lvl5pPr>
            <a:lvl6pPr marL="2514600" indent="-228600" eaLnBrk="0" fontAlgn="base" hangingPunct="0">
              <a:spcBef>
                <a:spcPct val="20000"/>
              </a:spcBef>
              <a:spcAft>
                <a:spcPct val="0"/>
              </a:spcAft>
              <a:buClr>
                <a:srgbClr val="76BD2A"/>
              </a:buClr>
              <a:buSzPct val="90000"/>
              <a:buFont typeface="Arial" panose="020B0604020202020204" pitchFamily="34" charset="0"/>
              <a:buChar char="•"/>
              <a:defRPr sz="2000">
                <a:solidFill>
                  <a:srgbClr val="4D4948"/>
                </a:solidFill>
                <a:latin typeface="Arial" panose="020B0604020202020204" pitchFamily="34" charset="0"/>
              </a:defRPr>
            </a:lvl6pPr>
            <a:lvl7pPr marL="2971800" indent="-228600" eaLnBrk="0" fontAlgn="base" hangingPunct="0">
              <a:spcBef>
                <a:spcPct val="20000"/>
              </a:spcBef>
              <a:spcAft>
                <a:spcPct val="0"/>
              </a:spcAft>
              <a:buClr>
                <a:srgbClr val="76BD2A"/>
              </a:buClr>
              <a:buSzPct val="90000"/>
              <a:buFont typeface="Arial" panose="020B0604020202020204" pitchFamily="34" charset="0"/>
              <a:buChar char="•"/>
              <a:defRPr sz="2000">
                <a:solidFill>
                  <a:srgbClr val="4D4948"/>
                </a:solidFill>
                <a:latin typeface="Arial" panose="020B0604020202020204" pitchFamily="34" charset="0"/>
              </a:defRPr>
            </a:lvl7pPr>
            <a:lvl8pPr marL="3429000" indent="-228600" eaLnBrk="0" fontAlgn="base" hangingPunct="0">
              <a:spcBef>
                <a:spcPct val="20000"/>
              </a:spcBef>
              <a:spcAft>
                <a:spcPct val="0"/>
              </a:spcAft>
              <a:buClr>
                <a:srgbClr val="76BD2A"/>
              </a:buClr>
              <a:buSzPct val="90000"/>
              <a:buFont typeface="Arial" panose="020B0604020202020204" pitchFamily="34" charset="0"/>
              <a:buChar char="•"/>
              <a:defRPr sz="2000">
                <a:solidFill>
                  <a:srgbClr val="4D4948"/>
                </a:solidFill>
                <a:latin typeface="Arial" panose="020B0604020202020204" pitchFamily="34" charset="0"/>
              </a:defRPr>
            </a:lvl8pPr>
            <a:lvl9pPr marL="3886200" indent="-228600" eaLnBrk="0" fontAlgn="base" hangingPunct="0">
              <a:spcBef>
                <a:spcPct val="20000"/>
              </a:spcBef>
              <a:spcAft>
                <a:spcPct val="0"/>
              </a:spcAft>
              <a:buClr>
                <a:srgbClr val="76BD2A"/>
              </a:buClr>
              <a:buSzPct val="90000"/>
              <a:buFont typeface="Arial" panose="020B0604020202020204" pitchFamily="34" charset="0"/>
              <a:buChar char="•"/>
              <a:defRPr sz="2000">
                <a:solidFill>
                  <a:srgbClr val="4D4948"/>
                </a:solidFill>
                <a:latin typeface="Arial" panose="020B0604020202020204" pitchFamily="34" charset="0"/>
              </a:defRPr>
            </a:lvl9pPr>
          </a:lstStyle>
          <a:p>
            <a:pPr eaLnBrk="1" hangingPunct="1">
              <a:spcBef>
                <a:spcPct val="0"/>
              </a:spcBef>
              <a:buClrTx/>
              <a:buSzTx/>
              <a:buFontTx/>
              <a:buNone/>
            </a:pPr>
            <a:r>
              <a:rPr lang="es-ES_tradnl" altLang="es-ES" sz="3000" b="1" dirty="0">
                <a:solidFill>
                  <a:schemeClr val="bg1"/>
                </a:solidFill>
              </a:rPr>
              <a:t>IDDT</a:t>
            </a:r>
            <a:endParaRPr lang="es-ES" altLang="es-ES" sz="3000" b="1" dirty="0">
              <a:solidFill>
                <a:schemeClr val="bg1"/>
              </a:solidFill>
            </a:endParaRPr>
          </a:p>
        </p:txBody>
      </p:sp>
      <p:pic>
        <p:nvPicPr>
          <p:cNvPr id="8" name="Picture 2"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9988" y="4941888"/>
            <a:ext cx="28575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6729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3 CuadroTexto"/>
          <p:cNvSpPr txBox="1">
            <a:spLocks noChangeArrowheads="1"/>
          </p:cNvSpPr>
          <p:nvPr/>
        </p:nvSpPr>
        <p:spPr bwMode="auto">
          <a:xfrm>
            <a:off x="1763713" y="2703509"/>
            <a:ext cx="568801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ES" sz="3600" dirty="0">
                <a:solidFill>
                  <a:schemeClr val="bg1"/>
                </a:solidFill>
                <a:latin typeface="Arial Narrow" panose="020B0606020202030204" pitchFamily="34" charset="0"/>
              </a:rPr>
              <a:t>Y a pesar de todo hemos llegado al espacio</a:t>
            </a:r>
          </a:p>
        </p:txBody>
      </p:sp>
    </p:spTree>
    <p:extLst>
      <p:ext uri="{BB962C8B-B14F-4D97-AF65-F5344CB8AC3E}">
        <p14:creationId xmlns:p14="http://schemas.microsoft.com/office/powerpoint/2010/main" val="38698560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3 CuadroTexto"/>
          <p:cNvSpPr txBox="1">
            <a:spLocks noChangeArrowheads="1"/>
          </p:cNvSpPr>
          <p:nvPr/>
        </p:nvSpPr>
        <p:spPr bwMode="auto">
          <a:xfrm>
            <a:off x="1763712" y="2703509"/>
            <a:ext cx="61926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ES" sz="3600" dirty="0" smtClean="0">
                <a:solidFill>
                  <a:schemeClr val="bg1"/>
                </a:solidFill>
                <a:latin typeface="Arial Narrow" panose="020B0606020202030204" pitchFamily="34" charset="0"/>
              </a:rPr>
              <a:t>Transferencia de conocimiento U-E: </a:t>
            </a:r>
          </a:p>
          <a:p>
            <a:pPr algn="ctr" eaLnBrk="1" hangingPunct="1"/>
            <a:r>
              <a:rPr lang="es-ES" altLang="es-ES" sz="3600" dirty="0" smtClean="0">
                <a:solidFill>
                  <a:schemeClr val="bg1"/>
                </a:solidFill>
                <a:latin typeface="Arial Narrow" panose="020B0606020202030204" pitchFamily="34" charset="0"/>
              </a:rPr>
              <a:t>Misión Posible</a:t>
            </a:r>
            <a:endParaRPr lang="es-ES" altLang="es-ES" sz="3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1951067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3 CuadroTexto"/>
          <p:cNvSpPr txBox="1">
            <a:spLocks noChangeArrowheads="1"/>
          </p:cNvSpPr>
          <p:nvPr/>
        </p:nvSpPr>
        <p:spPr bwMode="auto">
          <a:xfrm>
            <a:off x="1763713" y="2703509"/>
            <a:ext cx="56880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ES" sz="3600" dirty="0" smtClean="0">
                <a:solidFill>
                  <a:schemeClr val="bg1"/>
                </a:solidFill>
                <a:latin typeface="Arial Narrow" panose="020B0606020202030204" pitchFamily="34" charset="0"/>
              </a:rPr>
              <a:t>Gracias por vuestra atención</a:t>
            </a:r>
            <a:endParaRPr lang="es-ES" altLang="es-ES" sz="3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1225951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7038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571625"/>
            <a:ext cx="243205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2"/>
          <p:cNvSpPr txBox="1">
            <a:spLocks noChangeArrowheads="1"/>
          </p:cNvSpPr>
          <p:nvPr/>
        </p:nvSpPr>
        <p:spPr bwMode="auto">
          <a:xfrm>
            <a:off x="3059113" y="2205038"/>
            <a:ext cx="60848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ES" sz="2400" b="1">
                <a:solidFill>
                  <a:schemeClr val="bg1"/>
                </a:solidFill>
                <a:latin typeface="Arial Narrow" panose="020B0606020202030204" pitchFamily="34" charset="0"/>
              </a:rPr>
              <a:t>La Receta</a:t>
            </a:r>
            <a:r>
              <a:rPr lang="es-ES_tradnl" altLang="es-ES" sz="2400">
                <a:solidFill>
                  <a:schemeClr val="bg1"/>
                </a:solidFill>
                <a:latin typeface="Arial Narrow" panose="020B0606020202030204" pitchFamily="34" charset="0"/>
              </a:rPr>
              <a:t>:</a:t>
            </a:r>
          </a:p>
          <a:p>
            <a:pPr eaLnBrk="1" hangingPunct="1"/>
            <a:endParaRPr lang="es-ES" altLang="es-ES" sz="2400">
              <a:solidFill>
                <a:schemeClr val="bg1"/>
              </a:solidFill>
              <a:latin typeface="Arial Narrow" panose="020B0606020202030204" pitchFamily="34" charset="0"/>
            </a:endParaRPr>
          </a:p>
          <a:p>
            <a:pPr eaLnBrk="1" hangingPunct="1">
              <a:buFont typeface="Arial" panose="020B0604020202020204" pitchFamily="34" charset="0"/>
              <a:buChar char="•"/>
            </a:pPr>
            <a:r>
              <a:rPr lang="es-ES" altLang="es-ES" sz="2400">
                <a:solidFill>
                  <a:schemeClr val="bg1"/>
                </a:solidFill>
                <a:latin typeface="Arial Narrow" panose="020B0606020202030204" pitchFamily="34" charset="0"/>
              </a:rPr>
              <a:t> Educación superior de calidad</a:t>
            </a:r>
          </a:p>
          <a:p>
            <a:pPr eaLnBrk="1" hangingPunct="1">
              <a:buFont typeface="Arial" panose="020B0604020202020204" pitchFamily="34" charset="0"/>
              <a:buChar char="•"/>
            </a:pPr>
            <a:r>
              <a:rPr lang="es-ES_tradnl" altLang="es-ES" sz="2400">
                <a:solidFill>
                  <a:schemeClr val="bg1"/>
                </a:solidFill>
                <a:latin typeface="Arial Narrow" panose="020B0606020202030204" pitchFamily="34" charset="0"/>
              </a:rPr>
              <a:t> Continua colaboración universidad-empresa</a:t>
            </a:r>
          </a:p>
          <a:p>
            <a:pPr eaLnBrk="1" hangingPunct="1">
              <a:buFont typeface="Arial" panose="020B0604020202020204" pitchFamily="34" charset="0"/>
              <a:buChar char="•"/>
            </a:pPr>
            <a:r>
              <a:rPr lang="es-ES_tradnl" altLang="es-ES" sz="2400">
                <a:solidFill>
                  <a:schemeClr val="bg1"/>
                </a:solidFill>
                <a:latin typeface="Arial Narrow" panose="020B0606020202030204" pitchFamily="34" charset="0"/>
              </a:rPr>
              <a:t> Difusión constante de las ventajas de la tecnología entre la población</a:t>
            </a:r>
            <a:endParaRPr lang="es-ES" altLang="es-ES" sz="2400">
              <a:solidFill>
                <a:schemeClr val="bg1"/>
              </a:solidFill>
              <a:latin typeface="Arial Narrow" panose="020B0606020202030204" pitchFamily="34" charset="0"/>
            </a:endParaRPr>
          </a:p>
        </p:txBody>
      </p:sp>
      <p:sp>
        <p:nvSpPr>
          <p:cNvPr id="5" name="Text Box 12"/>
          <p:cNvSpPr txBox="1">
            <a:spLocks noChangeArrowheads="1"/>
          </p:cNvSpPr>
          <p:nvPr/>
        </p:nvSpPr>
        <p:spPr bwMode="auto">
          <a:xfrm>
            <a:off x="3132138" y="5272088"/>
            <a:ext cx="6083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ES" sz="2400">
                <a:solidFill>
                  <a:schemeClr val="bg1"/>
                </a:solidFill>
                <a:latin typeface="Arial Narrow" panose="020B0606020202030204" pitchFamily="34" charset="0"/>
              </a:rPr>
              <a:t>Diario el País, 8 de mayo de 2005</a:t>
            </a:r>
          </a:p>
        </p:txBody>
      </p:sp>
    </p:spTree>
    <p:extLst>
      <p:ext uri="{BB962C8B-B14F-4D97-AF65-F5344CB8AC3E}">
        <p14:creationId xmlns:p14="http://schemas.microsoft.com/office/powerpoint/2010/main" val="52641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20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grpSp>
        <p:nvGrpSpPr>
          <p:cNvPr id="3" name="Group 3"/>
          <p:cNvGrpSpPr>
            <a:grpSpLocks noChangeAspect="1"/>
          </p:cNvGrpSpPr>
          <p:nvPr/>
        </p:nvGrpSpPr>
        <p:grpSpPr bwMode="auto">
          <a:xfrm>
            <a:off x="1654175" y="2133600"/>
            <a:ext cx="6086475" cy="3752850"/>
            <a:chOff x="2278" y="1592"/>
            <a:chExt cx="10929" cy="6789"/>
          </a:xfrm>
        </p:grpSpPr>
        <p:sp>
          <p:nvSpPr>
            <p:cNvPr id="4" name="AutoShape 4"/>
            <p:cNvSpPr>
              <a:spLocks noChangeAspect="1" noChangeArrowheads="1"/>
            </p:cNvSpPr>
            <p:nvPr/>
          </p:nvSpPr>
          <p:spPr bwMode="auto">
            <a:xfrm>
              <a:off x="2278" y="1592"/>
              <a:ext cx="10929" cy="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solidFill>
                  <a:schemeClr val="bg1"/>
                </a:solidFill>
              </a:endParaRPr>
            </a:p>
          </p:txBody>
        </p:sp>
        <p:sp>
          <p:nvSpPr>
            <p:cNvPr id="5" name="Oval 5"/>
            <p:cNvSpPr>
              <a:spLocks noChangeArrowheads="1"/>
            </p:cNvSpPr>
            <p:nvPr/>
          </p:nvSpPr>
          <p:spPr bwMode="auto">
            <a:xfrm>
              <a:off x="6058" y="2491"/>
              <a:ext cx="2987" cy="1468"/>
            </a:xfrm>
            <a:prstGeom prst="ellipse">
              <a:avLst/>
            </a:prstGeom>
            <a:solidFill>
              <a:srgbClr val="0000FF"/>
            </a:solidFill>
            <a:ln w="9525">
              <a:solidFill>
                <a:srgbClr val="000000"/>
              </a:solidFill>
              <a:round/>
              <a:headEnd/>
              <a:tailEnd/>
            </a:ln>
            <a:effectLst>
              <a:outerShdw dist="107763" dir="2700000" algn="ctr" rotWithShape="0">
                <a:srgbClr val="808080"/>
              </a:outerShdw>
            </a:effectLst>
          </p:spPr>
          <p:txBody>
            <a:bodyPr anchor="ctr"/>
            <a:lstStyle/>
            <a:p>
              <a:pPr>
                <a:defRPr/>
              </a:pPr>
              <a:endParaRPr lang="es-ES">
                <a:solidFill>
                  <a:schemeClr val="bg1"/>
                </a:solidFill>
                <a:latin typeface="Arial" charset="0"/>
              </a:endParaRPr>
            </a:p>
          </p:txBody>
        </p:sp>
        <p:sp>
          <p:nvSpPr>
            <p:cNvPr id="6" name="Rectangle 6"/>
            <p:cNvSpPr>
              <a:spLocks noChangeArrowheads="1"/>
            </p:cNvSpPr>
            <p:nvPr/>
          </p:nvSpPr>
          <p:spPr bwMode="auto">
            <a:xfrm>
              <a:off x="6870" y="2706"/>
              <a:ext cx="2198" cy="1045"/>
            </a:xfrm>
            <a:prstGeom prst="rect">
              <a:avLst/>
            </a:prstGeom>
            <a:noFill/>
            <a:ln w="9525">
              <a:noFill/>
              <a:miter lim="800000"/>
              <a:headEnd/>
              <a:tailEnd/>
            </a:ln>
            <a:effectLst/>
          </p:spPr>
          <p:txBody>
            <a:bodyPr lIns="36881" tIns="18441" rIns="36881" bIns="18441"/>
            <a:lstStyle/>
            <a:p>
              <a:pPr>
                <a:spcAft>
                  <a:spcPts val="1000"/>
                </a:spcAft>
                <a:defRPr/>
              </a:pPr>
              <a:r>
                <a:rPr lang="es-ES_tradnl" sz="1100" b="1" dirty="0">
                  <a:solidFill>
                    <a:schemeClr val="bg1"/>
                  </a:solidFill>
                  <a:effectLst>
                    <a:outerShdw blurRad="38100" dist="38100" dir="2700000" algn="tl">
                      <a:srgbClr val="C0C0C0"/>
                    </a:outerShdw>
                  </a:effectLst>
                  <a:latin typeface="Arial Narrow" pitchFamily="34" charset="0"/>
                </a:rPr>
                <a:t>  ENTORNO</a:t>
              </a:r>
            </a:p>
            <a:p>
              <a:pPr>
                <a:spcAft>
                  <a:spcPts val="1000"/>
                </a:spcAft>
                <a:defRPr/>
              </a:pPr>
              <a:r>
                <a:rPr lang="es-ES_tradnl" sz="1100" b="1" dirty="0">
                  <a:solidFill>
                    <a:schemeClr val="bg1"/>
                  </a:solidFill>
                  <a:effectLst>
                    <a:outerShdw blurRad="38100" dist="38100" dir="2700000" algn="tl">
                      <a:srgbClr val="C0C0C0"/>
                    </a:outerShdw>
                  </a:effectLst>
                  <a:latin typeface="Arial Narrow" pitchFamily="34" charset="0"/>
                </a:rPr>
                <a:t>FINANCIERO</a:t>
              </a:r>
              <a:endParaRPr lang="es-ES" dirty="0">
                <a:solidFill>
                  <a:schemeClr val="bg1"/>
                </a:solidFill>
              </a:endParaRPr>
            </a:p>
          </p:txBody>
        </p:sp>
        <p:sp>
          <p:nvSpPr>
            <p:cNvPr id="7" name="Oval 7"/>
            <p:cNvSpPr>
              <a:spLocks noChangeArrowheads="1"/>
            </p:cNvSpPr>
            <p:nvPr/>
          </p:nvSpPr>
          <p:spPr bwMode="auto">
            <a:xfrm>
              <a:off x="2814" y="4240"/>
              <a:ext cx="2631" cy="1697"/>
            </a:xfrm>
            <a:prstGeom prst="ellipse">
              <a:avLst/>
            </a:prstGeom>
            <a:solidFill>
              <a:srgbClr val="0000FF"/>
            </a:solidFill>
            <a:ln w="9525">
              <a:solidFill>
                <a:srgbClr val="000000"/>
              </a:solidFill>
              <a:round/>
              <a:headEnd/>
              <a:tailEnd/>
            </a:ln>
            <a:effectLst>
              <a:outerShdw dist="107763" dir="2700000" algn="ctr" rotWithShape="0">
                <a:srgbClr val="808080"/>
              </a:outerShdw>
            </a:effectLst>
          </p:spPr>
          <p:txBody>
            <a:bodyPr anchor="ctr"/>
            <a:lstStyle/>
            <a:p>
              <a:pPr>
                <a:defRPr/>
              </a:pPr>
              <a:endParaRPr lang="es-ES">
                <a:solidFill>
                  <a:schemeClr val="bg1"/>
                </a:solidFill>
                <a:latin typeface="Arial" charset="0"/>
              </a:endParaRPr>
            </a:p>
          </p:txBody>
        </p:sp>
        <p:sp>
          <p:nvSpPr>
            <p:cNvPr id="8" name="Oval 8"/>
            <p:cNvSpPr>
              <a:spLocks noChangeArrowheads="1"/>
            </p:cNvSpPr>
            <p:nvPr/>
          </p:nvSpPr>
          <p:spPr bwMode="auto">
            <a:xfrm>
              <a:off x="9838" y="4780"/>
              <a:ext cx="2654" cy="1468"/>
            </a:xfrm>
            <a:prstGeom prst="ellipse">
              <a:avLst/>
            </a:prstGeom>
            <a:solidFill>
              <a:srgbClr val="0000FF"/>
            </a:solidFill>
            <a:ln w="9525">
              <a:solidFill>
                <a:srgbClr val="000000"/>
              </a:solidFill>
              <a:round/>
              <a:headEnd/>
              <a:tailEnd/>
            </a:ln>
            <a:effectLst>
              <a:outerShdw dist="107763" dir="2700000" algn="ctr" rotWithShape="0">
                <a:srgbClr val="808080"/>
              </a:outerShdw>
            </a:effectLst>
          </p:spPr>
          <p:txBody>
            <a:bodyPr anchor="ctr"/>
            <a:lstStyle/>
            <a:p>
              <a:pPr>
                <a:defRPr/>
              </a:pPr>
              <a:endParaRPr lang="es-ES">
                <a:solidFill>
                  <a:schemeClr val="bg1"/>
                </a:solidFill>
                <a:latin typeface="Arial" charset="0"/>
              </a:endParaRPr>
            </a:p>
          </p:txBody>
        </p:sp>
        <p:sp>
          <p:nvSpPr>
            <p:cNvPr id="10" name="Line 9"/>
            <p:cNvSpPr>
              <a:spLocks noChangeShapeType="1"/>
            </p:cNvSpPr>
            <p:nvPr/>
          </p:nvSpPr>
          <p:spPr bwMode="auto">
            <a:xfrm flipV="1">
              <a:off x="5342" y="3444"/>
              <a:ext cx="817" cy="1131"/>
            </a:xfrm>
            <a:prstGeom prst="line">
              <a:avLst/>
            </a:prstGeom>
            <a:noFill/>
            <a:ln w="50800">
              <a:solidFill>
                <a:srgbClr val="333399"/>
              </a:solidFill>
              <a:round/>
              <a:headEnd type="stealth" w="med" len="lg"/>
              <a:tailEnd type="stealth" w="med" len="lg"/>
            </a:ln>
            <a:extLst>
              <a:ext uri="{909E8E84-426E-40DD-AFC4-6F175D3DCCD1}">
                <a14:hiddenFill xmlns:a14="http://schemas.microsoft.com/office/drawing/2010/main">
                  <a:noFill/>
                </a14:hiddenFill>
              </a:ext>
            </a:extLst>
          </p:spPr>
          <p:txBody>
            <a:bodyPr anchor="ctr"/>
            <a:lstStyle/>
            <a:p>
              <a:endParaRPr lang="es-ES">
                <a:solidFill>
                  <a:schemeClr val="bg1"/>
                </a:solidFill>
              </a:endParaRPr>
            </a:p>
          </p:txBody>
        </p:sp>
        <p:sp>
          <p:nvSpPr>
            <p:cNvPr id="11" name="Line 10"/>
            <p:cNvSpPr>
              <a:spLocks noChangeShapeType="1"/>
            </p:cNvSpPr>
            <p:nvPr/>
          </p:nvSpPr>
          <p:spPr bwMode="auto">
            <a:xfrm flipH="1" flipV="1">
              <a:off x="9122" y="3624"/>
              <a:ext cx="1030" cy="1260"/>
            </a:xfrm>
            <a:prstGeom prst="line">
              <a:avLst/>
            </a:prstGeom>
            <a:noFill/>
            <a:ln w="50800">
              <a:solidFill>
                <a:srgbClr val="333399"/>
              </a:solidFill>
              <a:round/>
              <a:headEnd type="stealth" w="med" len="lg"/>
              <a:tailEnd type="stealth" w="med" len="lg"/>
            </a:ln>
            <a:extLst>
              <a:ext uri="{909E8E84-426E-40DD-AFC4-6F175D3DCCD1}">
                <a14:hiddenFill xmlns:a14="http://schemas.microsoft.com/office/drawing/2010/main">
                  <a:noFill/>
                </a14:hiddenFill>
              </a:ext>
            </a:extLst>
          </p:spPr>
          <p:txBody>
            <a:bodyPr anchor="ctr"/>
            <a:lstStyle/>
            <a:p>
              <a:endParaRPr lang="es-ES">
                <a:solidFill>
                  <a:schemeClr val="bg1"/>
                </a:solidFill>
              </a:endParaRPr>
            </a:p>
          </p:txBody>
        </p:sp>
        <p:sp>
          <p:nvSpPr>
            <p:cNvPr id="12" name="Line 11"/>
            <p:cNvSpPr>
              <a:spLocks noChangeShapeType="1"/>
            </p:cNvSpPr>
            <p:nvPr/>
          </p:nvSpPr>
          <p:spPr bwMode="auto">
            <a:xfrm>
              <a:off x="5750" y="5501"/>
              <a:ext cx="3985" cy="0"/>
            </a:xfrm>
            <a:prstGeom prst="line">
              <a:avLst/>
            </a:prstGeom>
            <a:noFill/>
            <a:ln w="50800">
              <a:solidFill>
                <a:srgbClr val="333399"/>
              </a:solidFill>
              <a:round/>
              <a:headEnd type="stealth" w="med" len="lg"/>
              <a:tailEnd type="stealth" w="med" len="lg"/>
            </a:ln>
            <a:extLst>
              <a:ext uri="{909E8E84-426E-40DD-AFC4-6F175D3DCCD1}">
                <a14:hiddenFill xmlns:a14="http://schemas.microsoft.com/office/drawing/2010/main">
                  <a:noFill/>
                </a14:hiddenFill>
              </a:ext>
            </a:extLst>
          </p:spPr>
          <p:txBody>
            <a:bodyPr anchor="ctr"/>
            <a:lstStyle/>
            <a:p>
              <a:endParaRPr lang="es-ES">
                <a:solidFill>
                  <a:schemeClr val="bg1"/>
                </a:solidFill>
              </a:endParaRPr>
            </a:p>
          </p:txBody>
        </p:sp>
        <p:sp>
          <p:nvSpPr>
            <p:cNvPr id="13" name="Oval 12"/>
            <p:cNvSpPr>
              <a:spLocks noChangeArrowheads="1"/>
            </p:cNvSpPr>
            <p:nvPr/>
          </p:nvSpPr>
          <p:spPr bwMode="auto">
            <a:xfrm>
              <a:off x="6032" y="6529"/>
              <a:ext cx="2987" cy="1568"/>
            </a:xfrm>
            <a:prstGeom prst="ellipse">
              <a:avLst/>
            </a:prstGeom>
            <a:solidFill>
              <a:srgbClr val="0000FF"/>
            </a:solidFill>
            <a:ln w="9525">
              <a:solidFill>
                <a:srgbClr val="000000"/>
              </a:solidFill>
              <a:round/>
              <a:headEnd/>
              <a:tailEnd/>
            </a:ln>
            <a:effectLst>
              <a:outerShdw dist="107763" dir="2700000" algn="ctr" rotWithShape="0">
                <a:srgbClr val="808080"/>
              </a:outerShdw>
            </a:effectLst>
          </p:spPr>
          <p:txBody>
            <a:bodyPr anchor="ctr"/>
            <a:lstStyle/>
            <a:p>
              <a:pPr>
                <a:defRPr/>
              </a:pPr>
              <a:endParaRPr lang="es-ES">
                <a:solidFill>
                  <a:schemeClr val="bg1"/>
                </a:solidFill>
                <a:latin typeface="Arial" charset="0"/>
              </a:endParaRPr>
            </a:p>
          </p:txBody>
        </p:sp>
        <p:sp>
          <p:nvSpPr>
            <p:cNvPr id="14" name="Rectangle 13"/>
            <p:cNvSpPr>
              <a:spLocks noChangeArrowheads="1"/>
            </p:cNvSpPr>
            <p:nvPr/>
          </p:nvSpPr>
          <p:spPr bwMode="auto">
            <a:xfrm>
              <a:off x="3509" y="4559"/>
              <a:ext cx="2198" cy="1048"/>
            </a:xfrm>
            <a:prstGeom prst="rect">
              <a:avLst/>
            </a:prstGeom>
            <a:noFill/>
            <a:ln w="9525">
              <a:noFill/>
              <a:miter lim="800000"/>
              <a:headEnd/>
              <a:tailEnd/>
            </a:ln>
            <a:effectLst/>
          </p:spPr>
          <p:txBody>
            <a:bodyPr lIns="36881" tIns="18441" rIns="36881" bIns="18441"/>
            <a:lstStyle/>
            <a:p>
              <a:pPr>
                <a:spcAft>
                  <a:spcPts val="1000"/>
                </a:spcAft>
                <a:defRPr/>
              </a:pPr>
              <a:r>
                <a:rPr lang="es-ES_tradnl" sz="1100" b="1" dirty="0">
                  <a:solidFill>
                    <a:schemeClr val="bg1"/>
                  </a:solidFill>
                  <a:effectLst>
                    <a:outerShdw blurRad="38100" dist="38100" dir="2700000" algn="tl">
                      <a:srgbClr val="C0C0C0"/>
                    </a:outerShdw>
                  </a:effectLst>
                  <a:latin typeface="Arial Narrow" pitchFamily="34" charset="0"/>
                </a:rPr>
                <a:t>  ENTORNO</a:t>
              </a:r>
            </a:p>
            <a:p>
              <a:pPr>
                <a:spcAft>
                  <a:spcPts val="1000"/>
                </a:spcAft>
                <a:defRPr/>
              </a:pPr>
              <a:r>
                <a:rPr lang="es-ES_tradnl" sz="1100" b="1" dirty="0">
                  <a:solidFill>
                    <a:schemeClr val="bg1"/>
                  </a:solidFill>
                  <a:effectLst>
                    <a:outerShdw blurRad="38100" dist="38100" dir="2700000" algn="tl">
                      <a:srgbClr val="C0C0C0"/>
                    </a:outerShdw>
                  </a:effectLst>
                  <a:latin typeface="Arial Narrow" pitchFamily="34" charset="0"/>
                </a:rPr>
                <a:t>PRODUCTIVO</a:t>
              </a:r>
              <a:endParaRPr lang="es-ES" dirty="0">
                <a:solidFill>
                  <a:schemeClr val="bg1"/>
                </a:solidFill>
              </a:endParaRPr>
            </a:p>
          </p:txBody>
        </p:sp>
        <p:sp>
          <p:nvSpPr>
            <p:cNvPr id="15" name="Rectangle 14"/>
            <p:cNvSpPr>
              <a:spLocks noChangeArrowheads="1"/>
            </p:cNvSpPr>
            <p:nvPr/>
          </p:nvSpPr>
          <p:spPr bwMode="auto">
            <a:xfrm>
              <a:off x="6745" y="6796"/>
              <a:ext cx="2454" cy="1048"/>
            </a:xfrm>
            <a:prstGeom prst="rect">
              <a:avLst/>
            </a:prstGeom>
            <a:noFill/>
            <a:ln w="9525">
              <a:noFill/>
              <a:miter lim="800000"/>
              <a:headEnd/>
              <a:tailEnd/>
            </a:ln>
            <a:effectLst/>
          </p:spPr>
          <p:txBody>
            <a:bodyPr lIns="36881" tIns="18441" rIns="36881" bIns="18441"/>
            <a:lstStyle/>
            <a:p>
              <a:pPr>
                <a:spcAft>
                  <a:spcPts val="1000"/>
                </a:spcAft>
                <a:defRPr/>
              </a:pPr>
              <a:r>
                <a:rPr lang="es-ES_tradnl" sz="1100" b="1" dirty="0">
                  <a:solidFill>
                    <a:schemeClr val="bg1"/>
                  </a:solidFill>
                  <a:effectLst>
                    <a:outerShdw blurRad="38100" dist="38100" dir="2700000" algn="tl">
                      <a:srgbClr val="C0C0C0"/>
                    </a:outerShdw>
                  </a:effectLst>
                  <a:latin typeface="Arial Narrow" pitchFamily="34" charset="0"/>
                </a:rPr>
                <a:t>    ENTORNO</a:t>
              </a:r>
            </a:p>
            <a:p>
              <a:pPr>
                <a:spcAft>
                  <a:spcPts val="1000"/>
                </a:spcAft>
                <a:defRPr/>
              </a:pPr>
              <a:r>
                <a:rPr lang="es-ES_tradnl" sz="1100" b="1" dirty="0">
                  <a:solidFill>
                    <a:schemeClr val="bg1"/>
                  </a:solidFill>
                  <a:effectLst>
                    <a:outerShdw blurRad="38100" dist="38100" dir="2700000" algn="tl">
                      <a:srgbClr val="C0C0C0"/>
                    </a:outerShdw>
                  </a:effectLst>
                  <a:latin typeface="Arial Narrow" pitchFamily="34" charset="0"/>
                </a:rPr>
                <a:t>TECNOLÓGICO</a:t>
              </a:r>
              <a:endParaRPr lang="es-ES" dirty="0">
                <a:solidFill>
                  <a:schemeClr val="bg1"/>
                </a:solidFill>
              </a:endParaRPr>
            </a:p>
          </p:txBody>
        </p:sp>
        <p:sp>
          <p:nvSpPr>
            <p:cNvPr id="16" name="Rectangle 15"/>
            <p:cNvSpPr>
              <a:spLocks noChangeArrowheads="1"/>
            </p:cNvSpPr>
            <p:nvPr/>
          </p:nvSpPr>
          <p:spPr bwMode="auto">
            <a:xfrm>
              <a:off x="10622" y="4972"/>
              <a:ext cx="2198" cy="1045"/>
            </a:xfrm>
            <a:prstGeom prst="rect">
              <a:avLst/>
            </a:prstGeom>
            <a:noFill/>
            <a:ln w="9525">
              <a:noFill/>
              <a:miter lim="800000"/>
              <a:headEnd/>
              <a:tailEnd/>
            </a:ln>
            <a:effectLst/>
          </p:spPr>
          <p:txBody>
            <a:bodyPr lIns="36881" tIns="18441" rIns="36881" bIns="18441"/>
            <a:lstStyle/>
            <a:p>
              <a:pPr>
                <a:spcAft>
                  <a:spcPts val="1000"/>
                </a:spcAft>
                <a:defRPr/>
              </a:pPr>
              <a:r>
                <a:rPr lang="es-ES_tradnl" sz="1100" b="1" dirty="0">
                  <a:solidFill>
                    <a:schemeClr val="bg1"/>
                  </a:solidFill>
                  <a:effectLst>
                    <a:outerShdw blurRad="38100" dist="38100" dir="2700000" algn="tl">
                      <a:srgbClr val="C0C0C0"/>
                    </a:outerShdw>
                  </a:effectLst>
                  <a:latin typeface="Arial Narrow" pitchFamily="34" charset="0"/>
                </a:rPr>
                <a:t>  ENTORNO</a:t>
              </a:r>
            </a:p>
            <a:p>
              <a:pPr>
                <a:spcAft>
                  <a:spcPts val="1000"/>
                </a:spcAft>
                <a:defRPr/>
              </a:pPr>
              <a:r>
                <a:rPr lang="es-ES_tradnl" sz="1100" b="1" dirty="0">
                  <a:solidFill>
                    <a:schemeClr val="bg1"/>
                  </a:solidFill>
                  <a:effectLst>
                    <a:outerShdw blurRad="38100" dist="38100" dir="2700000" algn="tl">
                      <a:srgbClr val="C0C0C0"/>
                    </a:outerShdw>
                  </a:effectLst>
                  <a:latin typeface="Arial Narrow" pitchFamily="34" charset="0"/>
                </a:rPr>
                <a:t> CIENTÍFICO</a:t>
              </a:r>
              <a:endParaRPr lang="es-ES" dirty="0">
                <a:solidFill>
                  <a:schemeClr val="bg1"/>
                </a:solidFill>
              </a:endParaRPr>
            </a:p>
          </p:txBody>
        </p:sp>
        <p:sp>
          <p:nvSpPr>
            <p:cNvPr id="17" name="Line 16"/>
            <p:cNvSpPr>
              <a:spLocks noChangeShapeType="1"/>
            </p:cNvSpPr>
            <p:nvPr/>
          </p:nvSpPr>
          <p:spPr bwMode="auto">
            <a:xfrm flipV="1">
              <a:off x="8815" y="5912"/>
              <a:ext cx="1124" cy="823"/>
            </a:xfrm>
            <a:prstGeom prst="line">
              <a:avLst/>
            </a:prstGeom>
            <a:noFill/>
            <a:ln w="50800">
              <a:solidFill>
                <a:srgbClr val="333399"/>
              </a:solidFill>
              <a:round/>
              <a:headEnd type="stealth" w="med" len="lg"/>
              <a:tailEnd type="stealth" w="med" len="lg"/>
            </a:ln>
            <a:extLst>
              <a:ext uri="{909E8E84-426E-40DD-AFC4-6F175D3DCCD1}">
                <a14:hiddenFill xmlns:a14="http://schemas.microsoft.com/office/drawing/2010/main">
                  <a:noFill/>
                </a14:hiddenFill>
              </a:ext>
            </a:extLst>
          </p:spPr>
          <p:txBody>
            <a:bodyPr anchor="ctr"/>
            <a:lstStyle/>
            <a:p>
              <a:endParaRPr lang="es-ES">
                <a:solidFill>
                  <a:schemeClr val="bg1"/>
                </a:solidFill>
              </a:endParaRPr>
            </a:p>
          </p:txBody>
        </p:sp>
        <p:sp>
          <p:nvSpPr>
            <p:cNvPr id="18" name="Line 17"/>
            <p:cNvSpPr>
              <a:spLocks noChangeShapeType="1"/>
            </p:cNvSpPr>
            <p:nvPr/>
          </p:nvSpPr>
          <p:spPr bwMode="auto">
            <a:xfrm flipH="1" flipV="1">
              <a:off x="5036" y="6015"/>
              <a:ext cx="1021" cy="1029"/>
            </a:xfrm>
            <a:prstGeom prst="line">
              <a:avLst/>
            </a:prstGeom>
            <a:noFill/>
            <a:ln w="50800">
              <a:solidFill>
                <a:srgbClr val="333399"/>
              </a:solidFill>
              <a:round/>
              <a:headEnd type="stealth" w="med" len="lg"/>
              <a:tailEnd type="stealth" w="med" len="lg"/>
            </a:ln>
            <a:extLst>
              <a:ext uri="{909E8E84-426E-40DD-AFC4-6F175D3DCCD1}">
                <a14:hiddenFill xmlns:a14="http://schemas.microsoft.com/office/drawing/2010/main">
                  <a:noFill/>
                </a14:hiddenFill>
              </a:ext>
            </a:extLst>
          </p:spPr>
          <p:txBody>
            <a:bodyPr anchor="ctr"/>
            <a:lstStyle/>
            <a:p>
              <a:endParaRPr lang="es-ES">
                <a:solidFill>
                  <a:schemeClr val="bg1"/>
                </a:solidFill>
              </a:endParaRPr>
            </a:p>
          </p:txBody>
        </p:sp>
        <p:sp>
          <p:nvSpPr>
            <p:cNvPr id="19" name="Rectangle 18"/>
            <p:cNvSpPr>
              <a:spLocks noChangeArrowheads="1"/>
            </p:cNvSpPr>
            <p:nvPr/>
          </p:nvSpPr>
          <p:spPr bwMode="auto">
            <a:xfrm>
              <a:off x="10041" y="2898"/>
              <a:ext cx="2247" cy="648"/>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lIns="36881" tIns="18441" rIns="36881" bIns="1844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s-ES_tradnl" altLang="es-ES" sz="1300" b="1">
                  <a:solidFill>
                    <a:schemeClr val="bg1"/>
                  </a:solidFill>
                  <a:latin typeface="Arial Narrow" panose="020B0606020202030204" pitchFamily="34" charset="0"/>
                </a:rPr>
                <a:t>Relaciones</a:t>
              </a:r>
              <a:endParaRPr lang="es-ES" altLang="es-ES">
                <a:solidFill>
                  <a:schemeClr val="bg1"/>
                </a:solidFill>
              </a:endParaRPr>
            </a:p>
          </p:txBody>
        </p:sp>
        <p:sp>
          <p:nvSpPr>
            <p:cNvPr id="20" name="Line 19"/>
            <p:cNvSpPr>
              <a:spLocks noChangeShapeType="1"/>
            </p:cNvSpPr>
            <p:nvPr/>
          </p:nvSpPr>
          <p:spPr bwMode="auto">
            <a:xfrm flipH="1">
              <a:off x="9735" y="3546"/>
              <a:ext cx="714" cy="823"/>
            </a:xfrm>
            <a:prstGeom prst="line">
              <a:avLst/>
            </a:prstGeom>
            <a:noFill/>
            <a:ln w="28575">
              <a:solidFill>
                <a:srgbClr val="333399"/>
              </a:solidFill>
              <a:round/>
              <a:headEnd type="none" w="sm" len="sm"/>
              <a:tailEnd type="stealth" w="med" len="lg"/>
            </a:ln>
            <a:extLst>
              <a:ext uri="{909E8E84-426E-40DD-AFC4-6F175D3DCCD1}">
                <a14:hiddenFill xmlns:a14="http://schemas.microsoft.com/office/drawing/2010/main">
                  <a:noFill/>
                </a14:hiddenFill>
              </a:ext>
            </a:extLst>
          </p:spPr>
          <p:txBody>
            <a:bodyPr anchor="ctr"/>
            <a:lstStyle/>
            <a:p>
              <a:endParaRPr lang="es-ES">
                <a:solidFill>
                  <a:schemeClr val="bg1"/>
                </a:solidFill>
              </a:endParaRPr>
            </a:p>
          </p:txBody>
        </p:sp>
        <p:sp>
          <p:nvSpPr>
            <p:cNvPr id="21" name="AutoShape 20"/>
            <p:cNvSpPr>
              <a:spLocks noChangeArrowheads="1"/>
            </p:cNvSpPr>
            <p:nvPr/>
          </p:nvSpPr>
          <p:spPr bwMode="auto">
            <a:xfrm>
              <a:off x="9326" y="3444"/>
              <a:ext cx="409" cy="411"/>
            </a:xfrm>
            <a:prstGeom prst="flowChartAlternateProcess">
              <a:avLst/>
            </a:prstGeom>
            <a:solidFill>
              <a:srgbClr val="00FFFF"/>
            </a:solidFill>
            <a:ln w="12700">
              <a:solidFill>
                <a:srgbClr val="808080"/>
              </a:solidFill>
              <a:miter lim="800000"/>
              <a:headEnd type="none" w="sm" len="sm"/>
              <a:tailEnd type="none" w="sm" len="sm"/>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solidFill>
                  <a:schemeClr val="bg1"/>
                </a:solidFill>
              </a:endParaRPr>
            </a:p>
          </p:txBody>
        </p:sp>
        <p:sp>
          <p:nvSpPr>
            <p:cNvPr id="22" name="AutoShape 21"/>
            <p:cNvSpPr>
              <a:spLocks noChangeArrowheads="1"/>
            </p:cNvSpPr>
            <p:nvPr/>
          </p:nvSpPr>
          <p:spPr bwMode="auto">
            <a:xfrm>
              <a:off x="5342" y="6941"/>
              <a:ext cx="408" cy="411"/>
            </a:xfrm>
            <a:prstGeom prst="flowChartAlternateProcess">
              <a:avLst/>
            </a:prstGeom>
            <a:solidFill>
              <a:srgbClr val="00FFFF"/>
            </a:solidFill>
            <a:ln w="12700">
              <a:solidFill>
                <a:srgbClr val="808080"/>
              </a:solidFill>
              <a:miter lim="800000"/>
              <a:headEnd type="none" w="sm" len="sm"/>
              <a:tailEnd type="none" w="sm" len="sm"/>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solidFill>
                  <a:schemeClr val="bg1"/>
                </a:solidFill>
              </a:endParaRPr>
            </a:p>
          </p:txBody>
        </p:sp>
        <p:sp>
          <p:nvSpPr>
            <p:cNvPr id="23" name="AutoShape 22"/>
            <p:cNvSpPr>
              <a:spLocks noChangeArrowheads="1"/>
            </p:cNvSpPr>
            <p:nvPr/>
          </p:nvSpPr>
          <p:spPr bwMode="auto">
            <a:xfrm>
              <a:off x="8407" y="6221"/>
              <a:ext cx="408" cy="411"/>
            </a:xfrm>
            <a:prstGeom prst="flowChartAlternateProcess">
              <a:avLst/>
            </a:prstGeom>
            <a:solidFill>
              <a:srgbClr val="00FFFF"/>
            </a:solidFill>
            <a:ln w="12700">
              <a:solidFill>
                <a:srgbClr val="808080"/>
              </a:solidFill>
              <a:miter lim="800000"/>
              <a:headEnd type="none" w="sm" len="sm"/>
              <a:tailEnd type="none" w="sm" len="sm"/>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solidFill>
                  <a:schemeClr val="bg1"/>
                </a:solidFill>
              </a:endParaRPr>
            </a:p>
          </p:txBody>
        </p:sp>
        <p:sp>
          <p:nvSpPr>
            <p:cNvPr id="24" name="AutoShape 23"/>
            <p:cNvSpPr>
              <a:spLocks noChangeArrowheads="1"/>
            </p:cNvSpPr>
            <p:nvPr/>
          </p:nvSpPr>
          <p:spPr bwMode="auto">
            <a:xfrm>
              <a:off x="5342" y="5707"/>
              <a:ext cx="408" cy="411"/>
            </a:xfrm>
            <a:prstGeom prst="flowChartAlternateProcess">
              <a:avLst/>
            </a:prstGeom>
            <a:solidFill>
              <a:srgbClr val="00FFFF"/>
            </a:solidFill>
            <a:ln w="12700">
              <a:solidFill>
                <a:srgbClr val="808080"/>
              </a:solidFill>
              <a:miter lim="800000"/>
              <a:headEnd type="none" w="sm" len="sm"/>
              <a:tailEnd type="none" w="sm" len="sm"/>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solidFill>
                  <a:schemeClr val="bg1"/>
                </a:solidFill>
              </a:endParaRPr>
            </a:p>
          </p:txBody>
        </p:sp>
        <p:sp>
          <p:nvSpPr>
            <p:cNvPr id="25" name="AutoShape 24"/>
            <p:cNvSpPr>
              <a:spLocks noChangeArrowheads="1"/>
            </p:cNvSpPr>
            <p:nvPr/>
          </p:nvSpPr>
          <p:spPr bwMode="auto">
            <a:xfrm>
              <a:off x="6057" y="3855"/>
              <a:ext cx="408" cy="411"/>
            </a:xfrm>
            <a:prstGeom prst="flowChartAlternateProcess">
              <a:avLst/>
            </a:prstGeom>
            <a:solidFill>
              <a:srgbClr val="00FFFF"/>
            </a:solidFill>
            <a:ln w="12700">
              <a:solidFill>
                <a:srgbClr val="808080"/>
              </a:solidFill>
              <a:miter lim="800000"/>
              <a:headEnd type="none" w="sm" len="sm"/>
              <a:tailEnd type="none" w="sm" len="sm"/>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solidFill>
                  <a:schemeClr val="bg1"/>
                </a:solidFill>
              </a:endParaRPr>
            </a:p>
          </p:txBody>
        </p:sp>
        <p:sp>
          <p:nvSpPr>
            <p:cNvPr id="26" name="Line 25"/>
            <p:cNvSpPr>
              <a:spLocks noChangeShapeType="1"/>
            </p:cNvSpPr>
            <p:nvPr/>
          </p:nvSpPr>
          <p:spPr bwMode="auto">
            <a:xfrm>
              <a:off x="7487" y="4061"/>
              <a:ext cx="0" cy="2366"/>
            </a:xfrm>
            <a:prstGeom prst="line">
              <a:avLst/>
            </a:prstGeom>
            <a:noFill/>
            <a:ln w="57150">
              <a:solidFill>
                <a:srgbClr val="333399"/>
              </a:solidFill>
              <a:round/>
              <a:headEnd type="stealth" w="med" len="lg"/>
              <a:tailEnd type="stealth" w="med" len="lg"/>
            </a:ln>
            <a:extLst>
              <a:ext uri="{909E8E84-426E-40DD-AFC4-6F175D3DCCD1}">
                <a14:hiddenFill xmlns:a14="http://schemas.microsoft.com/office/drawing/2010/main">
                  <a:noFill/>
                </a14:hiddenFill>
              </a:ext>
            </a:extLst>
          </p:spPr>
          <p:txBody>
            <a:bodyPr anchor="ctr"/>
            <a:lstStyle/>
            <a:p>
              <a:endParaRPr lang="es-ES">
                <a:solidFill>
                  <a:schemeClr val="bg1"/>
                </a:solidFill>
              </a:endParaRPr>
            </a:p>
          </p:txBody>
        </p:sp>
        <p:sp>
          <p:nvSpPr>
            <p:cNvPr id="27" name="AutoShape 26"/>
            <p:cNvSpPr>
              <a:spLocks noChangeArrowheads="1"/>
            </p:cNvSpPr>
            <p:nvPr/>
          </p:nvSpPr>
          <p:spPr bwMode="auto">
            <a:xfrm>
              <a:off x="4729" y="3855"/>
              <a:ext cx="409" cy="411"/>
            </a:xfrm>
            <a:prstGeom prst="flowChartAlternateProcess">
              <a:avLst/>
            </a:prstGeom>
            <a:solidFill>
              <a:srgbClr val="00FFFF"/>
            </a:solidFill>
            <a:ln w="12700">
              <a:solidFill>
                <a:srgbClr val="808080"/>
              </a:solidFill>
              <a:miter lim="800000"/>
              <a:headEnd type="none" w="sm" len="sm"/>
              <a:tailEnd type="none" w="sm" len="sm"/>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solidFill>
                  <a:schemeClr val="bg1"/>
                </a:solidFill>
              </a:endParaRPr>
            </a:p>
          </p:txBody>
        </p:sp>
        <p:sp>
          <p:nvSpPr>
            <p:cNvPr id="28" name="AutoShape 27"/>
            <p:cNvSpPr>
              <a:spLocks noChangeArrowheads="1"/>
            </p:cNvSpPr>
            <p:nvPr/>
          </p:nvSpPr>
          <p:spPr bwMode="auto">
            <a:xfrm>
              <a:off x="9326" y="4884"/>
              <a:ext cx="409" cy="411"/>
            </a:xfrm>
            <a:prstGeom prst="flowChartAlternateProcess">
              <a:avLst/>
            </a:prstGeom>
            <a:solidFill>
              <a:srgbClr val="00FFFF"/>
            </a:solidFill>
            <a:ln w="12700">
              <a:solidFill>
                <a:srgbClr val="808080"/>
              </a:solidFill>
              <a:miter lim="800000"/>
              <a:headEnd type="none" w="sm" len="sm"/>
              <a:tailEnd type="none" w="sm" len="sm"/>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solidFill>
                  <a:schemeClr val="bg1"/>
                </a:solidFill>
              </a:endParaRPr>
            </a:p>
          </p:txBody>
        </p:sp>
        <p:sp>
          <p:nvSpPr>
            <p:cNvPr id="29" name="Text Box 28"/>
            <p:cNvSpPr txBox="1">
              <a:spLocks noChangeArrowheads="1"/>
            </p:cNvSpPr>
            <p:nvPr/>
          </p:nvSpPr>
          <p:spPr bwMode="auto">
            <a:xfrm>
              <a:off x="2993" y="2209"/>
              <a:ext cx="2247" cy="635"/>
            </a:xfrm>
            <a:prstGeom prst="rect">
              <a:avLst/>
            </a:prstGeom>
            <a:noFill/>
            <a:ln w="12700">
              <a:solidFill>
                <a:srgbClr val="3333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48280" tIns="24140" rIns="48280" bIns="2414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s-ES_tradnl" altLang="es-ES" sz="1300" b="1">
                  <a:solidFill>
                    <a:schemeClr val="bg1"/>
                  </a:solidFill>
                  <a:latin typeface="Arial Narrow" panose="020B0606020202030204" pitchFamily="34" charset="0"/>
                </a:rPr>
                <a:t>Interfaces</a:t>
              </a:r>
              <a:endParaRPr lang="es-ES" altLang="es-ES">
                <a:solidFill>
                  <a:schemeClr val="bg1"/>
                </a:solidFill>
              </a:endParaRPr>
            </a:p>
          </p:txBody>
        </p:sp>
        <p:sp>
          <p:nvSpPr>
            <p:cNvPr id="30" name="Line 29"/>
            <p:cNvSpPr>
              <a:spLocks noChangeShapeType="1"/>
            </p:cNvSpPr>
            <p:nvPr/>
          </p:nvSpPr>
          <p:spPr bwMode="auto">
            <a:xfrm rot="2231647">
              <a:off x="4259" y="3114"/>
              <a:ext cx="879" cy="617"/>
            </a:xfrm>
            <a:prstGeom prst="line">
              <a:avLst/>
            </a:prstGeom>
            <a:noFill/>
            <a:ln w="28575">
              <a:solidFill>
                <a:srgbClr val="333399"/>
              </a:solidFill>
              <a:round/>
              <a:headEnd type="none" w="sm" len="sm"/>
              <a:tailEnd type="stealth" w="lg" len="lg"/>
            </a:ln>
            <a:extLst>
              <a:ext uri="{909E8E84-426E-40DD-AFC4-6F175D3DCCD1}">
                <a14:hiddenFill xmlns:a14="http://schemas.microsoft.com/office/drawing/2010/main">
                  <a:noFill/>
                </a14:hiddenFill>
              </a:ext>
            </a:extLst>
          </p:spPr>
          <p:txBody>
            <a:bodyPr anchor="ctr"/>
            <a:lstStyle/>
            <a:p>
              <a:endParaRPr lang="es-ES">
                <a:solidFill>
                  <a:schemeClr val="bg1"/>
                </a:solidFill>
              </a:endParaRPr>
            </a:p>
          </p:txBody>
        </p:sp>
        <p:sp>
          <p:nvSpPr>
            <p:cNvPr id="31" name="Line 30"/>
            <p:cNvSpPr>
              <a:spLocks noChangeShapeType="1"/>
            </p:cNvSpPr>
            <p:nvPr/>
          </p:nvSpPr>
          <p:spPr bwMode="auto">
            <a:xfrm flipH="1">
              <a:off x="2482" y="1901"/>
              <a:ext cx="0" cy="617"/>
            </a:xfrm>
            <a:prstGeom prst="line">
              <a:avLst/>
            </a:prstGeom>
            <a:noFill/>
            <a:ln w="38100">
              <a:solidFill>
                <a:srgbClr val="002060"/>
              </a:solidFill>
              <a:prstDash val="dash"/>
              <a:round/>
              <a:headEnd/>
              <a:tailEnd/>
            </a:ln>
            <a:extLst>
              <a:ext uri="{909E8E84-426E-40DD-AFC4-6F175D3DCCD1}">
                <a14:hiddenFill xmlns:a14="http://schemas.microsoft.com/office/drawing/2010/main">
                  <a:noFill/>
                </a14:hiddenFill>
              </a:ext>
            </a:extLst>
          </p:spPr>
          <p:txBody>
            <a:bodyPr anchor="ctr"/>
            <a:lstStyle/>
            <a:p>
              <a:endParaRPr lang="es-ES">
                <a:solidFill>
                  <a:schemeClr val="bg1"/>
                </a:solidFill>
              </a:endParaRPr>
            </a:p>
          </p:txBody>
        </p:sp>
        <p:sp>
          <p:nvSpPr>
            <p:cNvPr id="32" name="Line 31"/>
            <p:cNvSpPr>
              <a:spLocks noChangeShapeType="1"/>
            </p:cNvSpPr>
            <p:nvPr/>
          </p:nvSpPr>
          <p:spPr bwMode="auto">
            <a:xfrm>
              <a:off x="2482" y="7661"/>
              <a:ext cx="0" cy="617"/>
            </a:xfrm>
            <a:prstGeom prst="line">
              <a:avLst/>
            </a:prstGeom>
            <a:noFill/>
            <a:ln w="38100">
              <a:solidFill>
                <a:srgbClr val="002060"/>
              </a:solidFill>
              <a:prstDash val="dash"/>
              <a:round/>
              <a:headEnd/>
              <a:tailEnd/>
            </a:ln>
            <a:extLst>
              <a:ext uri="{909E8E84-426E-40DD-AFC4-6F175D3DCCD1}">
                <a14:hiddenFill xmlns:a14="http://schemas.microsoft.com/office/drawing/2010/main">
                  <a:noFill/>
                </a14:hiddenFill>
              </a:ext>
            </a:extLst>
          </p:spPr>
          <p:txBody>
            <a:bodyPr anchor="ctr"/>
            <a:lstStyle/>
            <a:p>
              <a:endParaRPr lang="es-ES">
                <a:solidFill>
                  <a:schemeClr val="bg1"/>
                </a:solidFill>
              </a:endParaRPr>
            </a:p>
          </p:txBody>
        </p:sp>
        <p:sp>
          <p:nvSpPr>
            <p:cNvPr id="33" name="Line 32"/>
            <p:cNvSpPr>
              <a:spLocks noChangeShapeType="1"/>
            </p:cNvSpPr>
            <p:nvPr/>
          </p:nvSpPr>
          <p:spPr bwMode="auto">
            <a:xfrm>
              <a:off x="2584" y="1901"/>
              <a:ext cx="3575" cy="0"/>
            </a:xfrm>
            <a:prstGeom prst="line">
              <a:avLst/>
            </a:prstGeom>
            <a:noFill/>
            <a:ln w="38100">
              <a:solidFill>
                <a:srgbClr val="002060"/>
              </a:solidFill>
              <a:prstDash val="dash"/>
              <a:round/>
              <a:headEnd/>
              <a:tailEnd/>
            </a:ln>
            <a:extLst>
              <a:ext uri="{909E8E84-426E-40DD-AFC4-6F175D3DCCD1}">
                <a14:hiddenFill xmlns:a14="http://schemas.microsoft.com/office/drawing/2010/main">
                  <a:noFill/>
                </a14:hiddenFill>
              </a:ext>
            </a:extLst>
          </p:spPr>
          <p:txBody>
            <a:bodyPr anchor="ctr"/>
            <a:lstStyle/>
            <a:p>
              <a:endParaRPr lang="es-ES">
                <a:solidFill>
                  <a:schemeClr val="bg1"/>
                </a:solidFill>
              </a:endParaRPr>
            </a:p>
          </p:txBody>
        </p:sp>
        <p:sp>
          <p:nvSpPr>
            <p:cNvPr id="34" name="Line 33"/>
            <p:cNvSpPr>
              <a:spLocks noChangeShapeType="1"/>
            </p:cNvSpPr>
            <p:nvPr/>
          </p:nvSpPr>
          <p:spPr bwMode="auto">
            <a:xfrm>
              <a:off x="8509" y="1901"/>
              <a:ext cx="4494" cy="0"/>
            </a:xfrm>
            <a:prstGeom prst="line">
              <a:avLst/>
            </a:prstGeom>
            <a:noFill/>
            <a:ln w="38100">
              <a:solidFill>
                <a:srgbClr val="002060"/>
              </a:solidFill>
              <a:prstDash val="dash"/>
              <a:round/>
              <a:headEnd/>
              <a:tailEnd/>
            </a:ln>
            <a:extLst>
              <a:ext uri="{909E8E84-426E-40DD-AFC4-6F175D3DCCD1}">
                <a14:hiddenFill xmlns:a14="http://schemas.microsoft.com/office/drawing/2010/main">
                  <a:noFill/>
                </a14:hiddenFill>
              </a:ext>
            </a:extLst>
          </p:spPr>
          <p:txBody>
            <a:bodyPr anchor="ctr"/>
            <a:lstStyle/>
            <a:p>
              <a:endParaRPr lang="es-ES">
                <a:solidFill>
                  <a:schemeClr val="bg1"/>
                </a:solidFill>
              </a:endParaRPr>
            </a:p>
          </p:txBody>
        </p:sp>
        <p:sp>
          <p:nvSpPr>
            <p:cNvPr id="35" name="Line 34"/>
            <p:cNvSpPr>
              <a:spLocks noChangeShapeType="1"/>
            </p:cNvSpPr>
            <p:nvPr/>
          </p:nvSpPr>
          <p:spPr bwMode="auto">
            <a:xfrm flipH="1">
              <a:off x="13003" y="1901"/>
              <a:ext cx="0" cy="1645"/>
            </a:xfrm>
            <a:prstGeom prst="line">
              <a:avLst/>
            </a:prstGeom>
            <a:noFill/>
            <a:ln w="38100">
              <a:solidFill>
                <a:srgbClr val="002060"/>
              </a:solidFill>
              <a:prstDash val="dash"/>
              <a:round/>
              <a:headEnd/>
              <a:tailEnd/>
            </a:ln>
            <a:extLst>
              <a:ext uri="{909E8E84-426E-40DD-AFC4-6F175D3DCCD1}">
                <a14:hiddenFill xmlns:a14="http://schemas.microsoft.com/office/drawing/2010/main">
                  <a:noFill/>
                </a14:hiddenFill>
              </a:ext>
            </a:extLst>
          </p:spPr>
          <p:txBody>
            <a:bodyPr anchor="ctr"/>
            <a:lstStyle/>
            <a:p>
              <a:endParaRPr lang="es-ES">
                <a:solidFill>
                  <a:schemeClr val="bg1"/>
                </a:solidFill>
              </a:endParaRPr>
            </a:p>
          </p:txBody>
        </p:sp>
        <p:sp>
          <p:nvSpPr>
            <p:cNvPr id="36" name="Line 35"/>
            <p:cNvSpPr>
              <a:spLocks noChangeShapeType="1"/>
            </p:cNvSpPr>
            <p:nvPr/>
          </p:nvSpPr>
          <p:spPr bwMode="auto">
            <a:xfrm>
              <a:off x="13003" y="7250"/>
              <a:ext cx="0" cy="1131"/>
            </a:xfrm>
            <a:prstGeom prst="line">
              <a:avLst/>
            </a:prstGeom>
            <a:noFill/>
            <a:ln w="38100">
              <a:solidFill>
                <a:srgbClr val="002060"/>
              </a:solidFill>
              <a:prstDash val="dash"/>
              <a:round/>
              <a:headEnd/>
              <a:tailEnd/>
            </a:ln>
            <a:extLst>
              <a:ext uri="{909E8E84-426E-40DD-AFC4-6F175D3DCCD1}">
                <a14:hiddenFill xmlns:a14="http://schemas.microsoft.com/office/drawing/2010/main">
                  <a:noFill/>
                </a14:hiddenFill>
              </a:ext>
            </a:extLst>
          </p:spPr>
          <p:txBody>
            <a:bodyPr anchor="ctr"/>
            <a:lstStyle/>
            <a:p>
              <a:endParaRPr lang="es-ES">
                <a:solidFill>
                  <a:schemeClr val="bg1"/>
                </a:solidFill>
              </a:endParaRPr>
            </a:p>
          </p:txBody>
        </p:sp>
        <p:sp>
          <p:nvSpPr>
            <p:cNvPr id="37" name="Line 36"/>
            <p:cNvSpPr>
              <a:spLocks noChangeShapeType="1"/>
            </p:cNvSpPr>
            <p:nvPr/>
          </p:nvSpPr>
          <p:spPr bwMode="auto">
            <a:xfrm flipH="1" flipV="1">
              <a:off x="2482" y="8278"/>
              <a:ext cx="10521" cy="103"/>
            </a:xfrm>
            <a:prstGeom prst="line">
              <a:avLst/>
            </a:prstGeom>
            <a:noFill/>
            <a:ln w="38100">
              <a:solidFill>
                <a:srgbClr val="002060"/>
              </a:solidFill>
              <a:prstDash val="dash"/>
              <a:round/>
              <a:headEnd/>
              <a:tailEnd/>
            </a:ln>
            <a:extLst>
              <a:ext uri="{909E8E84-426E-40DD-AFC4-6F175D3DCCD1}">
                <a14:hiddenFill xmlns:a14="http://schemas.microsoft.com/office/drawing/2010/main">
                  <a:noFill/>
                </a14:hiddenFill>
              </a:ext>
            </a:extLst>
          </p:spPr>
          <p:txBody>
            <a:bodyPr anchor="ctr"/>
            <a:lstStyle/>
            <a:p>
              <a:endParaRPr lang="es-ES">
                <a:solidFill>
                  <a:schemeClr val="bg1"/>
                </a:solidFill>
              </a:endParaRPr>
            </a:p>
          </p:txBody>
        </p:sp>
        <p:sp>
          <p:nvSpPr>
            <p:cNvPr id="38" name="Text Box 37"/>
            <p:cNvSpPr txBox="1">
              <a:spLocks noChangeArrowheads="1"/>
            </p:cNvSpPr>
            <p:nvPr/>
          </p:nvSpPr>
          <p:spPr bwMode="auto">
            <a:xfrm>
              <a:off x="6057" y="1592"/>
              <a:ext cx="2656" cy="714"/>
            </a:xfrm>
            <a:prstGeom prst="rect">
              <a:avLst/>
            </a:prstGeom>
            <a:solidFill>
              <a:srgbClr val="FFFFFF"/>
            </a:solidFill>
            <a:ln w="9525">
              <a:solidFill>
                <a:srgbClr val="FF0000"/>
              </a:solidFill>
              <a:miter lim="800000"/>
              <a:headEnd/>
              <a:tailEnd/>
            </a:ln>
          </p:spPr>
          <p:txBody>
            <a:bodyPr lIns="48280" tIns="24140" rIns="48280" bIns="2414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s-ES_tradnl" altLang="es-ES" sz="1500" b="1">
                  <a:solidFill>
                    <a:srgbClr val="002060"/>
                  </a:solidFill>
                  <a:latin typeface="Arial Narrow" panose="020B0606020202030204" pitchFamily="34" charset="0"/>
                </a:rPr>
                <a:t>M A R C O</a:t>
              </a:r>
              <a:endParaRPr lang="es-ES" altLang="es-ES">
                <a:solidFill>
                  <a:srgbClr val="002060"/>
                </a:solidFill>
              </a:endParaRPr>
            </a:p>
          </p:txBody>
        </p:sp>
        <p:sp>
          <p:nvSpPr>
            <p:cNvPr id="39" name="Text Box 38"/>
            <p:cNvSpPr txBox="1">
              <a:spLocks noChangeArrowheads="1"/>
            </p:cNvSpPr>
            <p:nvPr/>
          </p:nvSpPr>
          <p:spPr bwMode="auto">
            <a:xfrm>
              <a:off x="2278" y="2518"/>
              <a:ext cx="409" cy="495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48280" tIns="24140" rIns="48280" bIns="2414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s-ES_tradnl" altLang="es-ES" sz="1300" b="1">
                  <a:solidFill>
                    <a:schemeClr val="bg1"/>
                  </a:solidFill>
                  <a:latin typeface="Arial Narrow" panose="020B0606020202030204" pitchFamily="34" charset="0"/>
                </a:rPr>
                <a:t>INSTITUCIONAL</a:t>
              </a:r>
              <a:endParaRPr lang="es-ES" altLang="es-ES">
                <a:solidFill>
                  <a:schemeClr val="bg1"/>
                </a:solidFill>
              </a:endParaRPr>
            </a:p>
          </p:txBody>
        </p:sp>
        <p:sp>
          <p:nvSpPr>
            <p:cNvPr id="40" name="Text Box 39"/>
            <p:cNvSpPr txBox="1">
              <a:spLocks noChangeArrowheads="1"/>
            </p:cNvSpPr>
            <p:nvPr/>
          </p:nvSpPr>
          <p:spPr bwMode="auto">
            <a:xfrm>
              <a:off x="12798" y="3684"/>
              <a:ext cx="409" cy="356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48280" tIns="24140" rIns="48280" bIns="2414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s-ES_tradnl" altLang="es-ES" sz="1300" b="1">
                  <a:solidFill>
                    <a:schemeClr val="bg1"/>
                  </a:solidFill>
                  <a:latin typeface="Arial Narrow" panose="020B0606020202030204" pitchFamily="34" charset="0"/>
                </a:rPr>
                <a:t>L</a:t>
              </a:r>
            </a:p>
            <a:p>
              <a:pPr algn="ctr" eaLnBrk="1" hangingPunct="1">
                <a:spcAft>
                  <a:spcPts val="1000"/>
                </a:spcAft>
              </a:pPr>
              <a:r>
                <a:rPr lang="es-ES_tradnl" altLang="es-ES" sz="1300" b="1">
                  <a:solidFill>
                    <a:schemeClr val="bg1"/>
                  </a:solidFill>
                  <a:latin typeface="Arial Narrow" panose="020B0606020202030204" pitchFamily="34" charset="0"/>
                </a:rPr>
                <a:t>E</a:t>
              </a:r>
            </a:p>
            <a:p>
              <a:pPr algn="ctr" eaLnBrk="1" hangingPunct="1">
                <a:spcAft>
                  <a:spcPts val="1000"/>
                </a:spcAft>
              </a:pPr>
              <a:r>
                <a:rPr lang="es-ES_tradnl" altLang="es-ES" sz="1300" b="1">
                  <a:solidFill>
                    <a:schemeClr val="bg1"/>
                  </a:solidFill>
                  <a:latin typeface="Arial Narrow" panose="020B0606020202030204" pitchFamily="34" charset="0"/>
                </a:rPr>
                <a:t>G</a:t>
              </a:r>
            </a:p>
            <a:p>
              <a:pPr algn="ctr" eaLnBrk="1" hangingPunct="1">
                <a:spcAft>
                  <a:spcPts val="1000"/>
                </a:spcAft>
              </a:pPr>
              <a:r>
                <a:rPr lang="es-ES_tradnl" altLang="es-ES" sz="1300" b="1">
                  <a:solidFill>
                    <a:schemeClr val="bg1"/>
                  </a:solidFill>
                  <a:latin typeface="Arial Narrow" panose="020B0606020202030204" pitchFamily="34" charset="0"/>
                </a:rPr>
                <a:t>A</a:t>
              </a:r>
            </a:p>
            <a:p>
              <a:pPr algn="ctr" eaLnBrk="1" hangingPunct="1">
                <a:spcAft>
                  <a:spcPts val="1000"/>
                </a:spcAft>
              </a:pPr>
              <a:r>
                <a:rPr lang="es-ES_tradnl" altLang="es-ES" sz="1300" b="1">
                  <a:solidFill>
                    <a:schemeClr val="bg1"/>
                  </a:solidFill>
                  <a:latin typeface="Arial Narrow" panose="020B0606020202030204" pitchFamily="34" charset="0"/>
                </a:rPr>
                <a:t>L</a:t>
              </a:r>
              <a:endParaRPr lang="es-ES" altLang="es-ES">
                <a:solidFill>
                  <a:schemeClr val="bg1"/>
                </a:solidFill>
              </a:endParaRPr>
            </a:p>
          </p:txBody>
        </p:sp>
        <p:sp>
          <p:nvSpPr>
            <p:cNvPr id="41" name="AutoShape 40"/>
            <p:cNvSpPr>
              <a:spLocks noChangeArrowheads="1"/>
            </p:cNvSpPr>
            <p:nvPr/>
          </p:nvSpPr>
          <p:spPr bwMode="auto">
            <a:xfrm>
              <a:off x="9837" y="6221"/>
              <a:ext cx="408" cy="411"/>
            </a:xfrm>
            <a:prstGeom prst="flowChartAlternateProcess">
              <a:avLst/>
            </a:prstGeom>
            <a:solidFill>
              <a:srgbClr val="00FFFF"/>
            </a:solidFill>
            <a:ln w="12700">
              <a:solidFill>
                <a:srgbClr val="808080"/>
              </a:solidFill>
              <a:miter lim="800000"/>
              <a:headEnd type="none" w="sm" len="sm"/>
              <a:tailEnd type="none" w="sm" len="sm"/>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solidFill>
                  <a:schemeClr val="bg1"/>
                </a:solidFill>
              </a:endParaRPr>
            </a:p>
          </p:txBody>
        </p:sp>
        <p:sp>
          <p:nvSpPr>
            <p:cNvPr id="42" name="AutoShape 41"/>
            <p:cNvSpPr>
              <a:spLocks noChangeArrowheads="1"/>
            </p:cNvSpPr>
            <p:nvPr/>
          </p:nvSpPr>
          <p:spPr bwMode="auto">
            <a:xfrm>
              <a:off x="7794" y="4164"/>
              <a:ext cx="409" cy="411"/>
            </a:xfrm>
            <a:prstGeom prst="flowChartAlternateProcess">
              <a:avLst/>
            </a:prstGeom>
            <a:solidFill>
              <a:srgbClr val="00FFFF"/>
            </a:solidFill>
            <a:ln w="12700">
              <a:solidFill>
                <a:srgbClr val="808080"/>
              </a:solidFill>
              <a:miter lim="800000"/>
              <a:headEnd type="none" w="sm" len="sm"/>
              <a:tailEnd type="none" w="sm" len="sm"/>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solidFill>
                  <a:schemeClr val="bg1"/>
                </a:solidFill>
              </a:endParaRPr>
            </a:p>
          </p:txBody>
        </p:sp>
      </p:grpSp>
    </p:spTree>
    <p:extLst>
      <p:ext uri="{BB962C8B-B14F-4D97-AF65-F5344CB8AC3E}">
        <p14:creationId xmlns:p14="http://schemas.microsoft.com/office/powerpoint/2010/main" val="2694261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7344816" cy="504056"/>
          </a:xfrm>
        </p:spPr>
        <p:txBody>
          <a:bodyPr/>
          <a:lstStyle/>
          <a:p>
            <a:r>
              <a:rPr lang="es-ES" dirty="0" smtClean="0"/>
              <a:t>Transferencia de Conocimiento U-E: ¿Misión Imposible?</a:t>
            </a:r>
            <a:endParaRPr lang="es-ES" dirty="0"/>
          </a:p>
        </p:txBody>
      </p:sp>
      <p:sp>
        <p:nvSpPr>
          <p:cNvPr id="3" name="Rectangle 3"/>
          <p:cNvSpPr txBox="1">
            <a:spLocks noChangeArrowheads="1"/>
          </p:cNvSpPr>
          <p:nvPr/>
        </p:nvSpPr>
        <p:spPr bwMode="auto">
          <a:xfrm>
            <a:off x="385763" y="1557338"/>
            <a:ext cx="8434387" cy="4535487"/>
          </a:xfrm>
          <a:prstGeom prst="rect">
            <a:avLst/>
          </a:prstGeom>
          <a:noFill/>
          <a:ln w="9525">
            <a:noFill/>
            <a:miter lim="800000"/>
            <a:headEnd/>
            <a:tailEnd/>
          </a:ln>
        </p:spPr>
        <p:txBody>
          <a:bodyPr/>
          <a:lstStyle/>
          <a:p>
            <a:pPr marL="457200" indent="-457200" algn="just">
              <a:lnSpc>
                <a:spcPct val="115000"/>
              </a:lnSpc>
              <a:spcBef>
                <a:spcPct val="20000"/>
              </a:spcBef>
              <a:buClr>
                <a:srgbClr val="4032F6"/>
              </a:buClr>
              <a:buSzPct val="90000"/>
              <a:defRPr/>
            </a:pPr>
            <a:r>
              <a:rPr lang="es-ES" sz="2000" b="1" kern="0" dirty="0">
                <a:solidFill>
                  <a:schemeClr val="bg1"/>
                </a:solidFill>
                <a:latin typeface="Arial Narrow" pitchFamily="34" charset="0"/>
              </a:rPr>
              <a:t>Elementos del sistema de innovación</a:t>
            </a:r>
            <a:r>
              <a:rPr lang="es-ES" b="1" kern="0" dirty="0">
                <a:solidFill>
                  <a:schemeClr val="bg1"/>
                </a:solidFill>
                <a:latin typeface="Arial Narrow" pitchFamily="34" charset="0"/>
              </a:rPr>
              <a:t>:</a:t>
            </a:r>
          </a:p>
          <a:p>
            <a:pPr marL="800100" lvl="1" indent="-342900">
              <a:buFont typeface="+mj-lt"/>
              <a:buAutoNum type="arabicPeriod"/>
              <a:defRPr/>
            </a:pPr>
            <a:endParaRPr lang="es-ES" b="1" dirty="0">
              <a:solidFill>
                <a:schemeClr val="bg1"/>
              </a:solidFill>
              <a:latin typeface="Arial Narrow" pitchFamily="34" charset="0"/>
            </a:endParaRPr>
          </a:p>
          <a:p>
            <a:pPr marL="342900" indent="-342900" algn="just">
              <a:buFont typeface="+mj-lt"/>
              <a:buAutoNum type="arabicPeriod"/>
              <a:defRPr/>
            </a:pPr>
            <a:r>
              <a:rPr lang="es-ES" b="1" dirty="0">
                <a:solidFill>
                  <a:schemeClr val="bg1"/>
                </a:solidFill>
                <a:latin typeface="Arial Narrow" pitchFamily="34" charset="0"/>
              </a:rPr>
              <a:t>La administración pública:</a:t>
            </a:r>
            <a:r>
              <a:rPr lang="es-ES" dirty="0">
                <a:solidFill>
                  <a:schemeClr val="bg1"/>
                </a:solidFill>
                <a:latin typeface="Arial Narrow" pitchFamily="34" charset="0"/>
              </a:rPr>
              <a:t> Diseño y ejecución de políticas y actuaciones en todas las etapas de la creación, la difusión y el uso del conocimiento. Por su papel como ente financiador de las actividades de I+D en el sistema de innovación se suele encuadrar en el </a:t>
            </a:r>
            <a:r>
              <a:rPr lang="es-ES" b="1" dirty="0">
                <a:solidFill>
                  <a:schemeClr val="bg1"/>
                </a:solidFill>
                <a:latin typeface="Arial Narrow" pitchFamily="34" charset="0"/>
              </a:rPr>
              <a:t>entorno financiero</a:t>
            </a:r>
            <a:r>
              <a:rPr lang="es-ES" dirty="0">
                <a:solidFill>
                  <a:schemeClr val="bg1"/>
                </a:solidFill>
                <a:latin typeface="Arial Narrow" pitchFamily="34" charset="0"/>
              </a:rPr>
              <a:t>.</a:t>
            </a:r>
          </a:p>
          <a:p>
            <a:pPr marL="342900" indent="-342900" algn="just">
              <a:buFont typeface="+mj-lt"/>
              <a:buAutoNum type="arabicPeriod"/>
              <a:defRPr/>
            </a:pPr>
            <a:r>
              <a:rPr lang="es-ES" b="1" dirty="0">
                <a:solidFill>
                  <a:schemeClr val="bg1"/>
                </a:solidFill>
                <a:latin typeface="Arial Narrow" pitchFamily="34" charset="0"/>
              </a:rPr>
              <a:t>El sistema público de I+D</a:t>
            </a:r>
            <a:r>
              <a:rPr lang="es-ES" dirty="0">
                <a:solidFill>
                  <a:schemeClr val="bg1"/>
                </a:solidFill>
                <a:latin typeface="Arial Narrow" pitchFamily="34" charset="0"/>
              </a:rPr>
              <a:t>: Universidades y </a:t>
            </a:r>
            <a:r>
              <a:rPr lang="es-ES" dirty="0" err="1">
                <a:solidFill>
                  <a:schemeClr val="bg1"/>
                </a:solidFill>
                <a:latin typeface="Arial Narrow" pitchFamily="34" charset="0"/>
              </a:rPr>
              <a:t>OPIs</a:t>
            </a:r>
            <a:r>
              <a:rPr lang="es-ES" dirty="0">
                <a:solidFill>
                  <a:schemeClr val="bg1"/>
                </a:solidFill>
                <a:latin typeface="Arial Narrow" pitchFamily="34" charset="0"/>
              </a:rPr>
              <a:t>. El hecho de que actualmente el número de investigadores del sistema público prácticamente triplique al del privado hace que sea el elemento esencial del </a:t>
            </a:r>
            <a:r>
              <a:rPr lang="es-ES" b="1" dirty="0">
                <a:solidFill>
                  <a:schemeClr val="bg1"/>
                </a:solidFill>
                <a:latin typeface="Arial Narrow" pitchFamily="34" charset="0"/>
              </a:rPr>
              <a:t>entorno científico</a:t>
            </a:r>
            <a:r>
              <a:rPr lang="es-ES" dirty="0">
                <a:solidFill>
                  <a:schemeClr val="bg1"/>
                </a:solidFill>
                <a:latin typeface="Arial Narrow" pitchFamily="34" charset="0"/>
              </a:rPr>
              <a:t>. </a:t>
            </a:r>
          </a:p>
          <a:p>
            <a:pPr marL="342900" indent="-342900" algn="just">
              <a:buFont typeface="+mj-lt"/>
              <a:buAutoNum type="arabicPeriod"/>
              <a:defRPr/>
            </a:pPr>
            <a:r>
              <a:rPr lang="es-ES" b="1" dirty="0">
                <a:solidFill>
                  <a:schemeClr val="bg1"/>
                </a:solidFill>
                <a:latin typeface="Arial Narrow" pitchFamily="34" charset="0"/>
              </a:rPr>
              <a:t>Las empresas:</a:t>
            </a:r>
            <a:r>
              <a:rPr lang="es-ES" dirty="0">
                <a:solidFill>
                  <a:schemeClr val="bg1"/>
                </a:solidFill>
                <a:latin typeface="Arial Narrow" pitchFamily="34" charset="0"/>
              </a:rPr>
              <a:t> El resto de los agentes del sistema puede catalizar, favorecer, facilitar o promover el proceso de innovación, pero </a:t>
            </a:r>
            <a:r>
              <a:rPr lang="es-ES" b="1" dirty="0">
                <a:solidFill>
                  <a:schemeClr val="bg1"/>
                </a:solidFill>
                <a:latin typeface="Arial Narrow" pitchFamily="34" charset="0"/>
              </a:rPr>
              <a:t>sólo la empresa lo puede ejecutar</a:t>
            </a:r>
            <a:r>
              <a:rPr lang="es-ES" dirty="0">
                <a:solidFill>
                  <a:schemeClr val="bg1"/>
                </a:solidFill>
                <a:latin typeface="Arial Narrow" pitchFamily="34" charset="0"/>
              </a:rPr>
              <a:t>. Es el sector industrial el que mayor gasto en I+D ejecuta y, dentro de éste, el químico, el eléctrico/electrónico y óptico y el de materiales de transporte. Las empresas son el elemento esencial del </a:t>
            </a:r>
            <a:r>
              <a:rPr lang="es-ES" b="1" dirty="0">
                <a:solidFill>
                  <a:schemeClr val="bg1"/>
                </a:solidFill>
                <a:latin typeface="Arial Narrow" pitchFamily="34" charset="0"/>
              </a:rPr>
              <a:t>entorno productivo</a:t>
            </a:r>
            <a:r>
              <a:rPr lang="es-ES" dirty="0">
                <a:solidFill>
                  <a:schemeClr val="bg1"/>
                </a:solidFill>
                <a:latin typeface="Arial Narrow" pitchFamily="34" charset="0"/>
              </a:rPr>
              <a:t>.</a:t>
            </a:r>
            <a:r>
              <a:rPr lang="es-ES" b="1" dirty="0">
                <a:solidFill>
                  <a:schemeClr val="bg1"/>
                </a:solidFill>
                <a:latin typeface="Arial Narrow" pitchFamily="34" charset="0"/>
              </a:rPr>
              <a:t> </a:t>
            </a:r>
          </a:p>
          <a:p>
            <a:pPr marL="342900" indent="-342900" algn="just">
              <a:buFont typeface="+mj-lt"/>
              <a:buAutoNum type="arabicPeriod"/>
              <a:defRPr/>
            </a:pPr>
            <a:r>
              <a:rPr lang="es-ES" b="1" dirty="0">
                <a:solidFill>
                  <a:schemeClr val="bg1"/>
                </a:solidFill>
                <a:latin typeface="Arial Narrow" pitchFamily="34" charset="0"/>
              </a:rPr>
              <a:t>Las infraestructuras de soporte a la innovación:</a:t>
            </a:r>
            <a:r>
              <a:rPr lang="es-ES" dirty="0">
                <a:solidFill>
                  <a:schemeClr val="bg1"/>
                </a:solidFill>
                <a:latin typeface="Arial Narrow" pitchFamily="34" charset="0"/>
              </a:rPr>
              <a:t> Conjunto de entidades diseñadas para facilitar la actividad innovadora de las empresas. (Centros tecnológicos y Parques tecnológicos son los principales elementos del </a:t>
            </a:r>
            <a:r>
              <a:rPr lang="es-ES" b="1" dirty="0">
                <a:solidFill>
                  <a:schemeClr val="bg1"/>
                </a:solidFill>
                <a:latin typeface="Arial Narrow" pitchFamily="34" charset="0"/>
              </a:rPr>
              <a:t>entorno </a:t>
            </a:r>
            <a:r>
              <a:rPr lang="es-ES" b="1" dirty="0" smtClean="0">
                <a:solidFill>
                  <a:schemeClr val="bg1"/>
                </a:solidFill>
                <a:latin typeface="Arial Narrow" pitchFamily="34" charset="0"/>
              </a:rPr>
              <a:t>tecnológico</a:t>
            </a:r>
            <a:r>
              <a:rPr lang="es-ES" dirty="0" smtClean="0">
                <a:solidFill>
                  <a:schemeClr val="bg1"/>
                </a:solidFill>
                <a:latin typeface="Arial Narrow" pitchFamily="34" charset="0"/>
              </a:rPr>
              <a:t>).</a:t>
            </a:r>
            <a:endParaRPr lang="es-ES" dirty="0">
              <a:solidFill>
                <a:schemeClr val="bg1"/>
              </a:solidFill>
              <a:latin typeface="Arial Narrow" pitchFamily="34" charset="0"/>
            </a:endParaRPr>
          </a:p>
        </p:txBody>
      </p:sp>
    </p:spTree>
    <p:extLst>
      <p:ext uri="{BB962C8B-B14F-4D97-AF65-F5344CB8AC3E}">
        <p14:creationId xmlns:p14="http://schemas.microsoft.com/office/powerpoint/2010/main" val="671074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TotalTime>
  <Words>2836</Words>
  <Application>Microsoft Office PowerPoint</Application>
  <PresentationFormat>Presentación en pantalla (4:3)</PresentationFormat>
  <Paragraphs>334</Paragraphs>
  <Slides>64</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64</vt:i4>
      </vt:variant>
    </vt:vector>
  </HeadingPairs>
  <TitlesOfParts>
    <vt:vector size="66" baseType="lpstr">
      <vt:lpstr>Tema de Office</vt:lpstr>
      <vt:lpstr>Fotografía de Photo Editor</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Transferencia de Conocimiento U-E: ¿Misión Imposible?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mruedam</dc:creator>
  <cp:lastModifiedBy>nmedina</cp:lastModifiedBy>
  <cp:revision>69</cp:revision>
  <dcterms:created xsi:type="dcterms:W3CDTF">2015-12-09T10:45:45Z</dcterms:created>
  <dcterms:modified xsi:type="dcterms:W3CDTF">2016-01-18T12:57:36Z</dcterms:modified>
</cp:coreProperties>
</file>